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60" r:id="rId4"/>
    <p:sldId id="258" r:id="rId5"/>
    <p:sldId id="259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9" r:id="rId14"/>
    <p:sldId id="270" r:id="rId15"/>
    <p:sldId id="268" r:id="rId16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1"/>
    <p:restoredTop sz="94694"/>
  </p:normalViewPr>
  <p:slideViewPr>
    <p:cSldViewPr snapToGrid="0" snapToObjects="1">
      <p:cViewPr varScale="1">
        <p:scale>
          <a:sx n="68" d="100"/>
          <a:sy n="68" d="100"/>
        </p:scale>
        <p:origin x="78" y="105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B76BF8B-8D8F-C44C-A0DC-D0E9BEF2F95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A418CEF7-85C0-7B4B-9714-B68D4B92F57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A85CC2D0-72E2-5A43-BF58-281FE470ED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D7563-8105-A148-A524-7B28646990E1}" type="datetimeFigureOut">
              <a:rPr lang="sv-SE" smtClean="0"/>
              <a:t>2020-01-15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3D9C405D-EB7E-9141-B95D-CA690843D4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D0D9A01F-B2B1-2E4C-A135-5F57DA0F79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B006DC-0DA9-5746-ABA0-B8AEC8636A9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837974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C00E311-A14A-0741-9A69-285E3C3BCF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29ABC65C-6C43-F445-9F1E-5C0E0368F78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B4221114-84E3-E141-B6EB-E3D29FE0B7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D7563-8105-A148-A524-7B28646990E1}" type="datetimeFigureOut">
              <a:rPr lang="sv-SE" smtClean="0"/>
              <a:t>2020-01-15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C7C78770-0C6D-5744-A88A-7F9D81677B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17C3E3D4-BB7A-0C41-80F7-05512F262A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B006DC-0DA9-5746-ABA0-B8AEC8636A9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9117448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>
            <a:extLst>
              <a:ext uri="{FF2B5EF4-FFF2-40B4-BE49-F238E27FC236}">
                <a16:creationId xmlns:a16="http://schemas.microsoft.com/office/drawing/2014/main" id="{2D41B228-8472-5D4E-BB33-AF248604399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37CC5DC3-5343-E649-B430-977E180B4AE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B59084C4-C26A-8541-B3F4-99FE9477C8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D7563-8105-A148-A524-7B28646990E1}" type="datetimeFigureOut">
              <a:rPr lang="sv-SE" smtClean="0"/>
              <a:t>2020-01-15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6881EF67-3CEA-4A4B-A225-D19062F907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917122E8-337F-3244-8E3C-6403E65DF6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B006DC-0DA9-5746-ABA0-B8AEC8636A9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9922280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FA6641E-E162-7B48-B130-0A436A29C7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C7017A68-FA76-0941-83CC-86E263AFD5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3985C6D1-5541-AE4F-92B0-EC4373F62C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D7563-8105-A148-A524-7B28646990E1}" type="datetimeFigureOut">
              <a:rPr lang="sv-SE" smtClean="0"/>
              <a:t>2020-01-15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58667D86-AB04-0143-B8C4-02AD84348F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05564612-7A32-AA44-8A90-B6AF4EB250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B006DC-0DA9-5746-ABA0-B8AEC8636A9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6915094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D450A34-8F91-8E4E-92C2-1F6A3752A5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BD9D8E95-1577-E549-8D74-108CD0485DB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C26BEE7C-0D11-1644-847F-8CAB4982F9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D7563-8105-A148-A524-7B28646990E1}" type="datetimeFigureOut">
              <a:rPr lang="sv-SE" smtClean="0"/>
              <a:t>2020-01-15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058743DF-0C54-A742-9D5F-31B6FE4058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38269BB9-3F93-5846-9881-229CB26777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B006DC-0DA9-5746-ABA0-B8AEC8636A9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1173739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8006628-4C69-0B40-BC1D-280782F783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FA0B72E9-05C7-7146-A374-C3997EA4BA0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51BC1918-23F4-9C43-93FA-DA8A8BB881B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F43300F0-2FFC-E448-B85E-E1C5E6DEB1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D7563-8105-A148-A524-7B28646990E1}" type="datetimeFigureOut">
              <a:rPr lang="sv-SE" smtClean="0"/>
              <a:t>2020-01-15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49F6A9F6-6D54-F84B-ADC2-7747AB690F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26D4FBDE-0677-1549-9A8A-C712E9626B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B006DC-0DA9-5746-ABA0-B8AEC8636A9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0849855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6DC36C8-A524-B64C-827F-2EE5A12A34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2D16E092-6820-384C-9FBA-18757DD87A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D154F99B-2099-CA4A-8F70-57482C80709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77EF838B-0663-BF4F-9B65-70326192962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227165F4-6F60-1F48-B338-137717881CE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4265B5BE-A3EA-B74F-A72C-0F025C4521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D7563-8105-A148-A524-7B28646990E1}" type="datetimeFigureOut">
              <a:rPr lang="sv-SE" smtClean="0"/>
              <a:t>2020-01-15</a:t>
            </a:fld>
            <a:endParaRPr lang="sv-SE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5D35E2E8-524C-C640-A87D-B0801FC1D5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396390E2-80A6-C541-91B9-C1F8AE5B1D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B006DC-0DA9-5746-ABA0-B8AEC8636A9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5509111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A0BE313-CD5D-C242-96B4-3C870AE733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F860DDC6-801E-7D45-AE91-B1478062CE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D7563-8105-A148-A524-7B28646990E1}" type="datetimeFigureOut">
              <a:rPr lang="sv-SE" smtClean="0"/>
              <a:t>2020-01-15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CD19728B-D80D-CD44-A6BA-E0C386765F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21000499-B01B-DE4D-9325-07A6770EAD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B006DC-0DA9-5746-ABA0-B8AEC8636A9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6960859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15716B46-589E-ED4D-ABEE-2F7C141682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D7563-8105-A148-A524-7B28646990E1}" type="datetimeFigureOut">
              <a:rPr lang="sv-SE" smtClean="0"/>
              <a:t>2020-01-15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CE5CFFC3-9C47-564B-A738-32D94CEC45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507FDAFA-687A-5645-A374-D37BA84BD2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B006DC-0DA9-5746-ABA0-B8AEC8636A9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79642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4D1D48A-580A-9840-8ED7-3B235AC254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09B54686-01E8-284E-8779-8A66F889D4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5EEBC749-111A-A643-91A9-B234B454EB4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10F0998B-F71B-3448-8A97-0FE5E07B1E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D7563-8105-A148-A524-7B28646990E1}" type="datetimeFigureOut">
              <a:rPr lang="sv-SE" smtClean="0"/>
              <a:t>2020-01-15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EAAF2A74-6B3C-FD44-BB59-54E17868B8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059525A2-97E9-C644-B0D1-B09E39ACB4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B006DC-0DA9-5746-ABA0-B8AEC8636A9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0794525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2DC9D5C-0285-6443-A693-CFA16A5ED7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F292A50E-7A98-8447-B656-8F7797D736C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34CB4D8F-86CF-704D-A77F-2DC1F392ADC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E4D9598D-AEE6-334F-AA5B-CD25C574F3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D7563-8105-A148-A524-7B28646990E1}" type="datetimeFigureOut">
              <a:rPr lang="sv-SE" smtClean="0"/>
              <a:t>2020-01-15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D43753B0-E8EB-A847-A976-FD3F02259D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B6B9FD06-50A4-984F-9E02-DF7171C7B2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B006DC-0DA9-5746-ABA0-B8AEC8636A9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1343295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DFCC418A-9D77-764D-B01E-A72923CB51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6269C407-5F1C-F544-A463-0FB3C6BA107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5AD2A5A6-DB59-094B-98BB-B480A5BBDDE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6D7563-8105-A148-A524-7B28646990E1}" type="datetimeFigureOut">
              <a:rPr lang="sv-SE" smtClean="0"/>
              <a:t>2020-01-15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D1221514-0695-D94F-AE0C-EF51C2E380F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A009BCC3-0A53-A745-8104-D2F1D3DE82B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B006DC-0DA9-5746-ABA0-B8AEC8636A9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9401651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 1">
            <a:extLst>
              <a:ext uri="{FF2B5EF4-FFF2-40B4-BE49-F238E27FC236}">
                <a16:creationId xmlns:a16="http://schemas.microsoft.com/office/drawing/2014/main" id="{6742C233-50B4-1547-99F6-C83B1A8D9B3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28135" y="754353"/>
            <a:ext cx="10935729" cy="3830594"/>
          </a:xfrm>
        </p:spPr>
        <p:txBody>
          <a:bodyPr>
            <a:normAutofit/>
          </a:bodyPr>
          <a:lstStyle/>
          <a:p>
            <a:r>
              <a:rPr lang="sv-SE" sz="4900" b="1" dirty="0">
                <a:latin typeface="Open Sans Semibold" panose="020B0606030504020204" pitchFamily="34" charset="0"/>
                <a:ea typeface="Open Sans Semibold" panose="020B0606030504020204" pitchFamily="34" charset="0"/>
                <a:cs typeface="Open Sans Semibold" panose="020B0606030504020204" pitchFamily="34" charset="0"/>
              </a:rPr>
              <a:t>Livsmedelsföretagens yrkanden mot Livsmedelsarbetareförbundet i avtalsrörelsen 2020</a:t>
            </a:r>
            <a:br>
              <a:rPr lang="sv-SE" dirty="0"/>
            </a:br>
            <a:endParaRPr lang="sv-SE" dirty="0">
              <a:latin typeface="Museo Slab 500" panose="02000000000000000000" pitchFamily="2" charset="77"/>
            </a:endParaRPr>
          </a:p>
        </p:txBody>
      </p:sp>
      <p:pic>
        <p:nvPicPr>
          <p:cNvPr id="6" name="Bildobjekt 5">
            <a:extLst>
              <a:ext uri="{FF2B5EF4-FFF2-40B4-BE49-F238E27FC236}">
                <a16:creationId xmlns:a16="http://schemas.microsoft.com/office/drawing/2014/main" id="{E82BD58D-690F-B048-9BBC-62046372A2F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127169"/>
            <a:ext cx="12192000" cy="3738880"/>
          </a:xfrm>
          <a:prstGeom prst="rect">
            <a:avLst/>
          </a:prstGeom>
        </p:spPr>
      </p:pic>
      <p:pic>
        <p:nvPicPr>
          <p:cNvPr id="7" name="Bildobjekt 6">
            <a:extLst>
              <a:ext uri="{FF2B5EF4-FFF2-40B4-BE49-F238E27FC236}">
                <a16:creationId xmlns:a16="http://schemas.microsoft.com/office/drawing/2014/main" id="{5F257A51-7377-0048-A196-1AFC4C36B6D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398497" y="6211614"/>
            <a:ext cx="2610855" cy="5713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209788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 1">
            <a:extLst>
              <a:ext uri="{FF2B5EF4-FFF2-40B4-BE49-F238E27FC236}">
                <a16:creationId xmlns:a16="http://schemas.microsoft.com/office/drawing/2014/main" id="{6742C233-50B4-1547-99F6-C83B1A8D9B3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28135" y="754353"/>
            <a:ext cx="10935729" cy="1064508"/>
          </a:xfrm>
        </p:spPr>
        <p:txBody>
          <a:bodyPr>
            <a:noAutofit/>
          </a:bodyPr>
          <a:lstStyle/>
          <a:p>
            <a:r>
              <a:rPr lang="sv-SE" sz="53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Bilaga J</a:t>
            </a:r>
          </a:p>
        </p:txBody>
      </p:sp>
      <p:pic>
        <p:nvPicPr>
          <p:cNvPr id="6" name="Bildobjekt 5">
            <a:extLst>
              <a:ext uri="{FF2B5EF4-FFF2-40B4-BE49-F238E27FC236}">
                <a16:creationId xmlns:a16="http://schemas.microsoft.com/office/drawing/2014/main" id="{E82BD58D-690F-B048-9BBC-62046372A2F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127169"/>
            <a:ext cx="12192000" cy="3738880"/>
          </a:xfrm>
          <a:prstGeom prst="rect">
            <a:avLst/>
          </a:prstGeom>
        </p:spPr>
      </p:pic>
      <p:pic>
        <p:nvPicPr>
          <p:cNvPr id="7" name="Bildobjekt 6">
            <a:extLst>
              <a:ext uri="{FF2B5EF4-FFF2-40B4-BE49-F238E27FC236}">
                <a16:creationId xmlns:a16="http://schemas.microsoft.com/office/drawing/2014/main" id="{5F257A51-7377-0048-A196-1AFC4C36B6D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398497" y="6211614"/>
            <a:ext cx="2610855" cy="571317"/>
          </a:xfrm>
          <a:prstGeom prst="rect">
            <a:avLst/>
          </a:prstGeom>
        </p:spPr>
      </p:pic>
      <p:sp>
        <p:nvSpPr>
          <p:cNvPr id="2" name="textruta 1">
            <a:extLst>
              <a:ext uri="{FF2B5EF4-FFF2-40B4-BE49-F238E27FC236}">
                <a16:creationId xmlns:a16="http://schemas.microsoft.com/office/drawing/2014/main" id="{DB616B0D-C885-6045-9BB7-A27E8240372C}"/>
              </a:ext>
            </a:extLst>
          </p:cNvPr>
          <p:cNvSpPr txBox="1"/>
          <p:nvPr/>
        </p:nvSpPr>
        <p:spPr>
          <a:xfrm>
            <a:off x="745435" y="1933810"/>
            <a:ext cx="10818429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sv-SE" sz="2400" dirty="0"/>
              <a:t>Arbetstagarparten ska innan lönerevisionsförhandlingar inleds presentera förhandlingsunderlag innehållande uppgifter om vilka medarbetare de företräder vid förhandlingen.</a:t>
            </a:r>
          </a:p>
          <a:p>
            <a:r>
              <a:rPr lang="sv-SE" sz="2400" b="1" dirty="0"/>
              <a:t> </a:t>
            </a:r>
            <a:endParaRPr lang="sv-SE" sz="2400" dirty="0"/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sv-SE" sz="2400" dirty="0"/>
              <a:t>Lokalt protokoll ska bifogas hemställan om central förhandling om inte de centrala parterna enas om annat.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sv-SE" sz="2400" dirty="0"/>
          </a:p>
          <a:p>
            <a:pPr lvl="0"/>
            <a:endParaRPr lang="sv-SE" sz="2400" dirty="0"/>
          </a:p>
        </p:txBody>
      </p:sp>
    </p:spTree>
    <p:extLst>
      <p:ext uri="{BB962C8B-B14F-4D97-AF65-F5344CB8AC3E}">
        <p14:creationId xmlns:p14="http://schemas.microsoft.com/office/powerpoint/2010/main" val="240679977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 1">
            <a:extLst>
              <a:ext uri="{FF2B5EF4-FFF2-40B4-BE49-F238E27FC236}">
                <a16:creationId xmlns:a16="http://schemas.microsoft.com/office/drawing/2014/main" id="{6742C233-50B4-1547-99F6-C83B1A8D9B3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28135" y="754353"/>
            <a:ext cx="10935729" cy="1064508"/>
          </a:xfrm>
        </p:spPr>
        <p:txBody>
          <a:bodyPr>
            <a:noAutofit/>
          </a:bodyPr>
          <a:lstStyle/>
          <a:p>
            <a:r>
              <a:rPr lang="sv-SE" sz="53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Bilaga K</a:t>
            </a:r>
          </a:p>
        </p:txBody>
      </p:sp>
      <p:pic>
        <p:nvPicPr>
          <p:cNvPr id="6" name="Bildobjekt 5">
            <a:extLst>
              <a:ext uri="{FF2B5EF4-FFF2-40B4-BE49-F238E27FC236}">
                <a16:creationId xmlns:a16="http://schemas.microsoft.com/office/drawing/2014/main" id="{E82BD58D-690F-B048-9BBC-62046372A2F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127169"/>
            <a:ext cx="12192000" cy="3738880"/>
          </a:xfrm>
          <a:prstGeom prst="rect">
            <a:avLst/>
          </a:prstGeom>
        </p:spPr>
      </p:pic>
      <p:pic>
        <p:nvPicPr>
          <p:cNvPr id="7" name="Bildobjekt 6">
            <a:extLst>
              <a:ext uri="{FF2B5EF4-FFF2-40B4-BE49-F238E27FC236}">
                <a16:creationId xmlns:a16="http://schemas.microsoft.com/office/drawing/2014/main" id="{5F257A51-7377-0048-A196-1AFC4C36B6D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398497" y="6211614"/>
            <a:ext cx="2610855" cy="571317"/>
          </a:xfrm>
          <a:prstGeom prst="rect">
            <a:avLst/>
          </a:prstGeom>
        </p:spPr>
      </p:pic>
      <p:sp>
        <p:nvSpPr>
          <p:cNvPr id="2" name="textruta 1">
            <a:extLst>
              <a:ext uri="{FF2B5EF4-FFF2-40B4-BE49-F238E27FC236}">
                <a16:creationId xmlns:a16="http://schemas.microsoft.com/office/drawing/2014/main" id="{DB616B0D-C885-6045-9BB7-A27E8240372C}"/>
              </a:ext>
            </a:extLst>
          </p:cNvPr>
          <p:cNvSpPr txBox="1"/>
          <p:nvPr/>
        </p:nvSpPr>
        <p:spPr>
          <a:xfrm>
            <a:off x="745435" y="1933810"/>
            <a:ext cx="1081842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2400" dirty="0"/>
              <a:t>I punkt 6 införs att lokalt protokoll ska bifogas hemställan om central förhandling om inte de centrala parterna enas om annat.</a:t>
            </a:r>
          </a:p>
          <a:p>
            <a:endParaRPr lang="sv-SE" sz="2400" dirty="0"/>
          </a:p>
          <a:p>
            <a:pPr lvl="0"/>
            <a:endParaRPr lang="sv-SE" sz="2400" dirty="0"/>
          </a:p>
        </p:txBody>
      </p:sp>
    </p:spTree>
    <p:extLst>
      <p:ext uri="{BB962C8B-B14F-4D97-AF65-F5344CB8AC3E}">
        <p14:creationId xmlns:p14="http://schemas.microsoft.com/office/powerpoint/2010/main" val="256986105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 1">
            <a:extLst>
              <a:ext uri="{FF2B5EF4-FFF2-40B4-BE49-F238E27FC236}">
                <a16:creationId xmlns:a16="http://schemas.microsoft.com/office/drawing/2014/main" id="{6742C233-50B4-1547-99F6-C83B1A8D9B3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28135" y="754353"/>
            <a:ext cx="10935729" cy="1064508"/>
          </a:xfrm>
        </p:spPr>
        <p:txBody>
          <a:bodyPr>
            <a:noAutofit/>
          </a:bodyPr>
          <a:lstStyle/>
          <a:p>
            <a:r>
              <a:rPr lang="sv-SE" sz="54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Särskilda avtalskrav avseende bageriföretag</a:t>
            </a:r>
          </a:p>
        </p:txBody>
      </p:sp>
      <p:pic>
        <p:nvPicPr>
          <p:cNvPr id="6" name="Bildobjekt 5">
            <a:extLst>
              <a:ext uri="{FF2B5EF4-FFF2-40B4-BE49-F238E27FC236}">
                <a16:creationId xmlns:a16="http://schemas.microsoft.com/office/drawing/2014/main" id="{E82BD58D-690F-B048-9BBC-62046372A2F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127169"/>
            <a:ext cx="12192000" cy="3738880"/>
          </a:xfrm>
          <a:prstGeom prst="rect">
            <a:avLst/>
          </a:prstGeom>
        </p:spPr>
      </p:pic>
      <p:pic>
        <p:nvPicPr>
          <p:cNvPr id="7" name="Bildobjekt 6">
            <a:extLst>
              <a:ext uri="{FF2B5EF4-FFF2-40B4-BE49-F238E27FC236}">
                <a16:creationId xmlns:a16="http://schemas.microsoft.com/office/drawing/2014/main" id="{5F257A51-7377-0048-A196-1AFC4C36B6D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398497" y="6211614"/>
            <a:ext cx="2610855" cy="571317"/>
          </a:xfrm>
          <a:prstGeom prst="rect">
            <a:avLst/>
          </a:prstGeom>
        </p:spPr>
      </p:pic>
      <p:sp>
        <p:nvSpPr>
          <p:cNvPr id="2" name="textruta 1">
            <a:extLst>
              <a:ext uri="{FF2B5EF4-FFF2-40B4-BE49-F238E27FC236}">
                <a16:creationId xmlns:a16="http://schemas.microsoft.com/office/drawing/2014/main" id="{DB616B0D-C885-6045-9BB7-A27E8240372C}"/>
              </a:ext>
            </a:extLst>
          </p:cNvPr>
          <p:cNvSpPr txBox="1"/>
          <p:nvPr/>
        </p:nvSpPr>
        <p:spPr>
          <a:xfrm>
            <a:off x="745435" y="1933810"/>
            <a:ext cx="1081842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sz="2400" dirty="0"/>
              <a:t>Särskild förenklande reglering införs avseende småföretag/hantverksbagerier.</a:t>
            </a:r>
          </a:p>
          <a:p>
            <a:pPr lvl="0"/>
            <a:endParaRPr lang="sv-SE" sz="2400" dirty="0"/>
          </a:p>
        </p:txBody>
      </p:sp>
    </p:spTree>
    <p:extLst>
      <p:ext uri="{BB962C8B-B14F-4D97-AF65-F5344CB8AC3E}">
        <p14:creationId xmlns:p14="http://schemas.microsoft.com/office/powerpoint/2010/main" val="168048987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 1">
            <a:extLst>
              <a:ext uri="{FF2B5EF4-FFF2-40B4-BE49-F238E27FC236}">
                <a16:creationId xmlns:a16="http://schemas.microsoft.com/office/drawing/2014/main" id="{6742C233-50B4-1547-99F6-C83B1A8D9B3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28135" y="754353"/>
            <a:ext cx="10935729" cy="1064508"/>
          </a:xfrm>
        </p:spPr>
        <p:txBody>
          <a:bodyPr>
            <a:noAutofit/>
          </a:bodyPr>
          <a:lstStyle/>
          <a:p>
            <a:r>
              <a:rPr lang="sv-SE" sz="54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Särskilda avtalskrav avseende bryggeriindustrin</a:t>
            </a:r>
          </a:p>
        </p:txBody>
      </p:sp>
      <p:pic>
        <p:nvPicPr>
          <p:cNvPr id="6" name="Bildobjekt 5">
            <a:extLst>
              <a:ext uri="{FF2B5EF4-FFF2-40B4-BE49-F238E27FC236}">
                <a16:creationId xmlns:a16="http://schemas.microsoft.com/office/drawing/2014/main" id="{E82BD58D-690F-B048-9BBC-62046372A2F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127169"/>
            <a:ext cx="12192000" cy="3738880"/>
          </a:xfrm>
          <a:prstGeom prst="rect">
            <a:avLst/>
          </a:prstGeom>
        </p:spPr>
      </p:pic>
      <p:pic>
        <p:nvPicPr>
          <p:cNvPr id="7" name="Bildobjekt 6">
            <a:extLst>
              <a:ext uri="{FF2B5EF4-FFF2-40B4-BE49-F238E27FC236}">
                <a16:creationId xmlns:a16="http://schemas.microsoft.com/office/drawing/2014/main" id="{5F257A51-7377-0048-A196-1AFC4C36B6D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398497" y="6211614"/>
            <a:ext cx="2610855" cy="571317"/>
          </a:xfrm>
          <a:prstGeom prst="rect">
            <a:avLst/>
          </a:prstGeom>
        </p:spPr>
      </p:pic>
      <p:sp>
        <p:nvSpPr>
          <p:cNvPr id="2" name="textruta 1">
            <a:extLst>
              <a:ext uri="{FF2B5EF4-FFF2-40B4-BE49-F238E27FC236}">
                <a16:creationId xmlns:a16="http://schemas.microsoft.com/office/drawing/2014/main" id="{DB616B0D-C885-6045-9BB7-A27E8240372C}"/>
              </a:ext>
            </a:extLst>
          </p:cNvPr>
          <p:cNvSpPr txBox="1"/>
          <p:nvPr/>
        </p:nvSpPr>
        <p:spPr>
          <a:xfrm>
            <a:off x="745435" y="2043141"/>
            <a:ext cx="1081842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sz="2400" dirty="0"/>
              <a:t>Avtalets punkt 3 ändras till ”Företaget bör ha policys om tillhandahållande av dryck som tillverkas vid företaget”.</a:t>
            </a:r>
          </a:p>
          <a:p>
            <a:endParaRPr lang="sv-SE" sz="2400" dirty="0"/>
          </a:p>
        </p:txBody>
      </p:sp>
    </p:spTree>
    <p:extLst>
      <p:ext uri="{BB962C8B-B14F-4D97-AF65-F5344CB8AC3E}">
        <p14:creationId xmlns:p14="http://schemas.microsoft.com/office/powerpoint/2010/main" val="77263711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 1">
            <a:extLst>
              <a:ext uri="{FF2B5EF4-FFF2-40B4-BE49-F238E27FC236}">
                <a16:creationId xmlns:a16="http://schemas.microsoft.com/office/drawing/2014/main" id="{6742C233-50B4-1547-99F6-C83B1A8D9B3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97709" y="1430214"/>
            <a:ext cx="10935729" cy="1064508"/>
          </a:xfrm>
        </p:spPr>
        <p:txBody>
          <a:bodyPr>
            <a:noAutofit/>
          </a:bodyPr>
          <a:lstStyle/>
          <a:p>
            <a:r>
              <a:rPr lang="sv-SE" sz="53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Särskilda avtalskrav avseende Slakteri- och Charkuteribranschen</a:t>
            </a:r>
          </a:p>
        </p:txBody>
      </p:sp>
      <p:pic>
        <p:nvPicPr>
          <p:cNvPr id="6" name="Bildobjekt 5">
            <a:extLst>
              <a:ext uri="{FF2B5EF4-FFF2-40B4-BE49-F238E27FC236}">
                <a16:creationId xmlns:a16="http://schemas.microsoft.com/office/drawing/2014/main" id="{E82BD58D-690F-B048-9BBC-62046372A2F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127169"/>
            <a:ext cx="12192000" cy="3738880"/>
          </a:xfrm>
          <a:prstGeom prst="rect">
            <a:avLst/>
          </a:prstGeom>
        </p:spPr>
      </p:pic>
      <p:pic>
        <p:nvPicPr>
          <p:cNvPr id="7" name="Bildobjekt 6">
            <a:extLst>
              <a:ext uri="{FF2B5EF4-FFF2-40B4-BE49-F238E27FC236}">
                <a16:creationId xmlns:a16="http://schemas.microsoft.com/office/drawing/2014/main" id="{5F257A51-7377-0048-A196-1AFC4C36B6D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398497" y="6211614"/>
            <a:ext cx="2610855" cy="571317"/>
          </a:xfrm>
          <a:prstGeom prst="rect">
            <a:avLst/>
          </a:prstGeom>
        </p:spPr>
      </p:pic>
      <p:sp>
        <p:nvSpPr>
          <p:cNvPr id="2" name="textruta 1">
            <a:extLst>
              <a:ext uri="{FF2B5EF4-FFF2-40B4-BE49-F238E27FC236}">
                <a16:creationId xmlns:a16="http://schemas.microsoft.com/office/drawing/2014/main" id="{DB616B0D-C885-6045-9BB7-A27E8240372C}"/>
              </a:ext>
            </a:extLst>
          </p:cNvPr>
          <p:cNvSpPr txBox="1"/>
          <p:nvPr/>
        </p:nvSpPr>
        <p:spPr>
          <a:xfrm>
            <a:off x="894522" y="2598003"/>
            <a:ext cx="1081842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sv-SE" sz="2400" dirty="0"/>
              <a:t>Anmärkning under punkten 1 infogas som ett andra stycke i punkt 1.1.</a:t>
            </a:r>
          </a:p>
          <a:p>
            <a:endParaRPr lang="sv-SE" sz="2400" dirty="0"/>
          </a:p>
        </p:txBody>
      </p:sp>
    </p:spTree>
    <p:extLst>
      <p:ext uri="{BB962C8B-B14F-4D97-AF65-F5344CB8AC3E}">
        <p14:creationId xmlns:p14="http://schemas.microsoft.com/office/powerpoint/2010/main" val="278335796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Bildobjekt 5">
            <a:extLst>
              <a:ext uri="{FF2B5EF4-FFF2-40B4-BE49-F238E27FC236}">
                <a16:creationId xmlns:a16="http://schemas.microsoft.com/office/drawing/2014/main" id="{E82BD58D-690F-B048-9BBC-62046372A2F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127169"/>
            <a:ext cx="12192000" cy="3738880"/>
          </a:xfrm>
          <a:prstGeom prst="rect">
            <a:avLst/>
          </a:prstGeom>
        </p:spPr>
      </p:pic>
      <p:pic>
        <p:nvPicPr>
          <p:cNvPr id="7" name="Bildobjekt 6">
            <a:extLst>
              <a:ext uri="{FF2B5EF4-FFF2-40B4-BE49-F238E27FC236}">
                <a16:creationId xmlns:a16="http://schemas.microsoft.com/office/drawing/2014/main" id="{5F257A51-7377-0048-A196-1AFC4C36B6D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398497" y="6211614"/>
            <a:ext cx="2610855" cy="571317"/>
          </a:xfrm>
          <a:prstGeom prst="rect">
            <a:avLst/>
          </a:prstGeom>
        </p:spPr>
      </p:pic>
      <p:sp>
        <p:nvSpPr>
          <p:cNvPr id="2" name="textruta 1">
            <a:extLst>
              <a:ext uri="{FF2B5EF4-FFF2-40B4-BE49-F238E27FC236}">
                <a16:creationId xmlns:a16="http://schemas.microsoft.com/office/drawing/2014/main" id="{DB616B0D-C885-6045-9BB7-A27E8240372C}"/>
              </a:ext>
            </a:extLst>
          </p:cNvPr>
          <p:cNvSpPr txBox="1"/>
          <p:nvPr/>
        </p:nvSpPr>
        <p:spPr>
          <a:xfrm>
            <a:off x="745435" y="1933810"/>
            <a:ext cx="10818429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Livsmedelsföretagen förbehåller sig precisera och komplettera avtalskraven under förhandlingarna</a:t>
            </a:r>
          </a:p>
          <a:p>
            <a:r>
              <a:rPr lang="sv-SE" dirty="0"/>
              <a:t>Ändringar i livsmedelsavtalet leder till följdändringar i motsvarande bestämmelse i de separata branschavtal som finns för branschen om ej annat särskilt överenskoms under avtalsförhandlingarna.</a:t>
            </a:r>
          </a:p>
          <a:p>
            <a:endParaRPr lang="sv-SE" sz="2400" dirty="0"/>
          </a:p>
          <a:p>
            <a:r>
              <a:rPr lang="sv-SE" dirty="0"/>
              <a:t>Stockholm den 20 december 2019</a:t>
            </a:r>
          </a:p>
          <a:p>
            <a:r>
              <a:rPr lang="sv-SE" dirty="0"/>
              <a:t>LIVSMEDELSFÖRETAGEN</a:t>
            </a:r>
            <a:r>
              <a:rPr lang="sv-SE" sz="2400" dirty="0">
                <a:effectLst/>
              </a:rPr>
              <a:t> </a:t>
            </a:r>
            <a:endParaRPr lang="sv-SE" sz="2400" dirty="0"/>
          </a:p>
          <a:p>
            <a:pPr lvl="0"/>
            <a:endParaRPr lang="sv-SE" sz="2400" dirty="0"/>
          </a:p>
        </p:txBody>
      </p:sp>
    </p:spTree>
    <p:extLst>
      <p:ext uri="{BB962C8B-B14F-4D97-AF65-F5344CB8AC3E}">
        <p14:creationId xmlns:p14="http://schemas.microsoft.com/office/powerpoint/2010/main" val="16041191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 1">
            <a:extLst>
              <a:ext uri="{FF2B5EF4-FFF2-40B4-BE49-F238E27FC236}">
                <a16:creationId xmlns:a16="http://schemas.microsoft.com/office/drawing/2014/main" id="{6742C233-50B4-1547-99F6-C83B1A8D9B3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28135" y="0"/>
            <a:ext cx="10935729" cy="2968981"/>
          </a:xfrm>
        </p:spPr>
        <p:txBody>
          <a:bodyPr>
            <a:normAutofit/>
          </a:bodyPr>
          <a:lstStyle/>
          <a:p>
            <a:r>
              <a:rPr lang="sv-SE" sz="5400" b="1" dirty="0">
                <a:latin typeface="Open Sans Semibold" panose="020B0606030504020204" pitchFamily="34" charset="0"/>
                <a:ea typeface="Open Sans Semibold" panose="020B0606030504020204" pitchFamily="34" charset="0"/>
                <a:cs typeface="Open Sans Semibold" panose="020B0606030504020204" pitchFamily="34" charset="0"/>
              </a:rPr>
              <a:t>Löner</a:t>
            </a:r>
            <a:br>
              <a:rPr lang="sv-SE" b="1" dirty="0">
                <a:latin typeface="Open Sans Semibold" panose="020B0606030504020204" pitchFamily="34" charset="0"/>
                <a:ea typeface="Open Sans Semibold" panose="020B0606030504020204" pitchFamily="34" charset="0"/>
                <a:cs typeface="Open Sans Semibold" panose="020B0606030504020204" pitchFamily="34" charset="0"/>
              </a:rPr>
            </a:br>
            <a:br>
              <a:rPr lang="sv-SE" dirty="0"/>
            </a:br>
            <a:endParaRPr lang="sv-SE" dirty="0">
              <a:latin typeface="Museo Slab 500" panose="02000000000000000000" pitchFamily="2" charset="77"/>
            </a:endParaRPr>
          </a:p>
        </p:txBody>
      </p:sp>
      <p:pic>
        <p:nvPicPr>
          <p:cNvPr id="6" name="Bildobjekt 5">
            <a:extLst>
              <a:ext uri="{FF2B5EF4-FFF2-40B4-BE49-F238E27FC236}">
                <a16:creationId xmlns:a16="http://schemas.microsoft.com/office/drawing/2014/main" id="{E82BD58D-690F-B048-9BBC-62046372A2F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127169"/>
            <a:ext cx="12192000" cy="3738880"/>
          </a:xfrm>
          <a:prstGeom prst="rect">
            <a:avLst/>
          </a:prstGeom>
        </p:spPr>
      </p:pic>
      <p:pic>
        <p:nvPicPr>
          <p:cNvPr id="7" name="Bildobjekt 6">
            <a:extLst>
              <a:ext uri="{FF2B5EF4-FFF2-40B4-BE49-F238E27FC236}">
                <a16:creationId xmlns:a16="http://schemas.microsoft.com/office/drawing/2014/main" id="{5F257A51-7377-0048-A196-1AFC4C36B6D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398497" y="6211614"/>
            <a:ext cx="2610855" cy="571317"/>
          </a:xfrm>
          <a:prstGeom prst="rect">
            <a:avLst/>
          </a:prstGeom>
        </p:spPr>
      </p:pic>
      <p:sp>
        <p:nvSpPr>
          <p:cNvPr id="3" name="textruta 2">
            <a:extLst>
              <a:ext uri="{FF2B5EF4-FFF2-40B4-BE49-F238E27FC236}">
                <a16:creationId xmlns:a16="http://schemas.microsoft.com/office/drawing/2014/main" id="{51FB58FB-7828-E542-91FA-1462242930F9}"/>
              </a:ext>
            </a:extLst>
          </p:cNvPr>
          <p:cNvSpPr txBox="1"/>
          <p:nvPr/>
        </p:nvSpPr>
        <p:spPr>
          <a:xfrm>
            <a:off x="775252" y="1709530"/>
            <a:ext cx="10068339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sv-SE" sz="2400" dirty="0"/>
              <a:t>Arbetare som träffat avtal om anställning och därvid även om lön för anställningen i kommande års lönenivå, inom sex månader före lönerevisionsdatum, omfattas inte av lönerevisionen och bidrar inte till lönepotten.</a:t>
            </a:r>
          </a:p>
          <a:p>
            <a:r>
              <a:rPr lang="sv-SE" sz="2400" dirty="0"/>
              <a:t> 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sv-SE" sz="2400" dirty="0"/>
              <a:t>Företagets lönepott ska beräknas i procent; inga krontal ska förekomma.</a:t>
            </a:r>
          </a:p>
          <a:p>
            <a:r>
              <a:rPr lang="sv-SE" dirty="0"/>
              <a:t> 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922163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 1">
            <a:extLst>
              <a:ext uri="{FF2B5EF4-FFF2-40B4-BE49-F238E27FC236}">
                <a16:creationId xmlns:a16="http://schemas.microsoft.com/office/drawing/2014/main" id="{6742C233-50B4-1547-99F6-C83B1A8D9B3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28135" y="0"/>
            <a:ext cx="10935729" cy="2968981"/>
          </a:xfrm>
        </p:spPr>
        <p:txBody>
          <a:bodyPr>
            <a:normAutofit/>
          </a:bodyPr>
          <a:lstStyle/>
          <a:p>
            <a:r>
              <a:rPr lang="sv-SE" sz="5400" b="1" dirty="0">
                <a:latin typeface="Open Sans Semibold" panose="020B0606030504020204" pitchFamily="34" charset="0"/>
                <a:ea typeface="Open Sans Semibold" panose="020B0606030504020204" pitchFamily="34" charset="0"/>
                <a:cs typeface="Open Sans Semibold" panose="020B0606030504020204" pitchFamily="34" charset="0"/>
              </a:rPr>
              <a:t>Löner</a:t>
            </a:r>
            <a:br>
              <a:rPr lang="sv-SE" b="1" dirty="0">
                <a:latin typeface="Open Sans Semibold" panose="020B0606030504020204" pitchFamily="34" charset="0"/>
                <a:ea typeface="Open Sans Semibold" panose="020B0606030504020204" pitchFamily="34" charset="0"/>
                <a:cs typeface="Open Sans Semibold" panose="020B0606030504020204" pitchFamily="34" charset="0"/>
              </a:rPr>
            </a:br>
            <a:br>
              <a:rPr lang="sv-SE" dirty="0"/>
            </a:br>
            <a:endParaRPr lang="sv-SE" dirty="0">
              <a:latin typeface="Museo Slab 500" panose="02000000000000000000" pitchFamily="2" charset="77"/>
            </a:endParaRPr>
          </a:p>
        </p:txBody>
      </p:sp>
      <p:pic>
        <p:nvPicPr>
          <p:cNvPr id="6" name="Bildobjekt 5">
            <a:extLst>
              <a:ext uri="{FF2B5EF4-FFF2-40B4-BE49-F238E27FC236}">
                <a16:creationId xmlns:a16="http://schemas.microsoft.com/office/drawing/2014/main" id="{E82BD58D-690F-B048-9BBC-62046372A2F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127169"/>
            <a:ext cx="12192000" cy="3738880"/>
          </a:xfrm>
          <a:prstGeom prst="rect">
            <a:avLst/>
          </a:prstGeom>
        </p:spPr>
      </p:pic>
      <p:pic>
        <p:nvPicPr>
          <p:cNvPr id="7" name="Bildobjekt 6">
            <a:extLst>
              <a:ext uri="{FF2B5EF4-FFF2-40B4-BE49-F238E27FC236}">
                <a16:creationId xmlns:a16="http://schemas.microsoft.com/office/drawing/2014/main" id="{5F257A51-7377-0048-A196-1AFC4C36B6D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398497" y="6211614"/>
            <a:ext cx="2610855" cy="571317"/>
          </a:xfrm>
          <a:prstGeom prst="rect">
            <a:avLst/>
          </a:prstGeom>
        </p:spPr>
      </p:pic>
      <p:sp>
        <p:nvSpPr>
          <p:cNvPr id="3" name="textruta 2">
            <a:extLst>
              <a:ext uri="{FF2B5EF4-FFF2-40B4-BE49-F238E27FC236}">
                <a16:creationId xmlns:a16="http://schemas.microsoft.com/office/drawing/2014/main" id="{51FB58FB-7828-E542-91FA-1462242930F9}"/>
              </a:ext>
            </a:extLst>
          </p:cNvPr>
          <p:cNvSpPr txBox="1"/>
          <p:nvPr/>
        </p:nvSpPr>
        <p:spPr>
          <a:xfrm>
            <a:off x="803412" y="1484490"/>
            <a:ext cx="10585174" cy="40626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sv-SE" sz="2400" dirty="0"/>
              <a:t>Eftersom avtalets </a:t>
            </a:r>
            <a:r>
              <a:rPr lang="sv-SE" sz="2400" dirty="0" err="1"/>
              <a:t>löneprinciper</a:t>
            </a:r>
            <a:r>
              <a:rPr lang="sv-SE" sz="2400" dirty="0"/>
              <a:t> utgår från differentierad och individuell lönesättning ska den så kallade individgarantin avskaffas, om inte de lokala parterna enas om annat.</a:t>
            </a:r>
          </a:p>
          <a:p>
            <a:r>
              <a:rPr lang="sv-SE" sz="2400" dirty="0"/>
              <a:t> 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sv-SE" sz="2400" dirty="0"/>
              <a:t>Respektive tilläggsavtals till livsmedelsavtalet konstruktion med ett- respektive tvåårs lägstalöner avskaffas.</a:t>
            </a:r>
          </a:p>
          <a:p>
            <a:r>
              <a:rPr lang="sv-SE" sz="2400" dirty="0"/>
              <a:t> 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sv-SE" sz="2400" dirty="0"/>
              <a:t>Individuell överenskommelse ska kunna träffas mellan arbetsgivare och arbetare om ob-ersättning, oberoende av angivna ob-nivåer i respektive branschavtal.</a:t>
            </a:r>
          </a:p>
          <a:p>
            <a:r>
              <a:rPr lang="sv-SE" sz="2400" dirty="0"/>
              <a:t> 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0136103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 1">
            <a:extLst>
              <a:ext uri="{FF2B5EF4-FFF2-40B4-BE49-F238E27FC236}">
                <a16:creationId xmlns:a16="http://schemas.microsoft.com/office/drawing/2014/main" id="{6742C233-50B4-1547-99F6-C83B1A8D9B3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28134" y="820323"/>
            <a:ext cx="10935729" cy="976478"/>
          </a:xfrm>
        </p:spPr>
        <p:txBody>
          <a:bodyPr>
            <a:normAutofit fontScale="90000"/>
          </a:bodyPr>
          <a:lstStyle/>
          <a:p>
            <a:r>
              <a:rPr lang="sv-SE" b="1" dirty="0">
                <a:latin typeface="Open Sans Semibold" panose="020B0606030504020204" pitchFamily="34" charset="0"/>
                <a:ea typeface="Open Sans Semibold" panose="020B0606030504020204" pitchFamily="34" charset="0"/>
                <a:cs typeface="Open Sans Semibold" panose="020B0606030504020204" pitchFamily="34" charset="0"/>
              </a:rPr>
              <a:t>Anställningsformer</a:t>
            </a:r>
            <a:br>
              <a:rPr lang="sv-SE" dirty="0"/>
            </a:br>
            <a:endParaRPr lang="sv-SE" dirty="0">
              <a:latin typeface="Museo Slab 500" panose="02000000000000000000" pitchFamily="2" charset="77"/>
            </a:endParaRPr>
          </a:p>
        </p:txBody>
      </p:sp>
      <p:pic>
        <p:nvPicPr>
          <p:cNvPr id="6" name="Bildobjekt 5">
            <a:extLst>
              <a:ext uri="{FF2B5EF4-FFF2-40B4-BE49-F238E27FC236}">
                <a16:creationId xmlns:a16="http://schemas.microsoft.com/office/drawing/2014/main" id="{E82BD58D-690F-B048-9BBC-62046372A2F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127169"/>
            <a:ext cx="12192000" cy="3738880"/>
          </a:xfrm>
          <a:prstGeom prst="rect">
            <a:avLst/>
          </a:prstGeom>
        </p:spPr>
      </p:pic>
      <p:pic>
        <p:nvPicPr>
          <p:cNvPr id="7" name="Bildobjekt 6">
            <a:extLst>
              <a:ext uri="{FF2B5EF4-FFF2-40B4-BE49-F238E27FC236}">
                <a16:creationId xmlns:a16="http://schemas.microsoft.com/office/drawing/2014/main" id="{5F257A51-7377-0048-A196-1AFC4C36B6D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398497" y="6211614"/>
            <a:ext cx="2610855" cy="571317"/>
          </a:xfrm>
          <a:prstGeom prst="rect">
            <a:avLst/>
          </a:prstGeom>
        </p:spPr>
      </p:pic>
      <p:sp>
        <p:nvSpPr>
          <p:cNvPr id="2" name="textruta 1">
            <a:extLst>
              <a:ext uri="{FF2B5EF4-FFF2-40B4-BE49-F238E27FC236}">
                <a16:creationId xmlns:a16="http://schemas.microsoft.com/office/drawing/2014/main" id="{C9C94800-DE44-994E-91DB-AD655CA96E4E}"/>
              </a:ext>
            </a:extLst>
          </p:cNvPr>
          <p:cNvSpPr txBox="1"/>
          <p:nvPr/>
        </p:nvSpPr>
        <p:spPr>
          <a:xfrm>
            <a:off x="628134" y="1034754"/>
            <a:ext cx="1093572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sv-SE" sz="2400" dirty="0"/>
              <a:t>Tidsbegränsad anställning får omfatta högst 24 månader under en treårsperiod för en och samma arbetstagare.</a:t>
            </a:r>
          </a:p>
          <a:p>
            <a:r>
              <a:rPr lang="sv-SE" sz="2400" dirty="0"/>
              <a:t> 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sv-SE" sz="2400" dirty="0"/>
              <a:t>Punkt 9.4 omformuleras enligt följande:</a:t>
            </a:r>
          </a:p>
        </p:txBody>
      </p:sp>
      <p:sp>
        <p:nvSpPr>
          <p:cNvPr id="3" name="textruta 2">
            <a:extLst>
              <a:ext uri="{FF2B5EF4-FFF2-40B4-BE49-F238E27FC236}">
                <a16:creationId xmlns:a16="http://schemas.microsoft.com/office/drawing/2014/main" id="{F62CEDE5-5AFB-2C4C-A89D-BD0871572D61}"/>
              </a:ext>
            </a:extLst>
          </p:cNvPr>
          <p:cNvSpPr txBox="1"/>
          <p:nvPr/>
        </p:nvSpPr>
        <p:spPr>
          <a:xfrm>
            <a:off x="886551" y="2604414"/>
            <a:ext cx="10772049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sv-SE" sz="2400" dirty="0"/>
              <a:t>Vid tidsbegränsade anställningar som avbryts i förtid gäller en ömsesidig uppsägningstid om 14 dagar, om någon annan överenskommelse inte finns. Arbetsgivaren äger avbryta tidsbegränsad anställning i förtid under de första sex anställningsmånaderna utan angivande av skäl. Vid avbrytande i förtid av tidsbegränsade anställningar som varat längre än sex månader krävs skäl för avbrytandet.</a:t>
            </a:r>
          </a:p>
        </p:txBody>
      </p:sp>
    </p:spTree>
    <p:extLst>
      <p:ext uri="{BB962C8B-B14F-4D97-AF65-F5344CB8AC3E}">
        <p14:creationId xmlns:p14="http://schemas.microsoft.com/office/powerpoint/2010/main" val="13926175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 1">
            <a:extLst>
              <a:ext uri="{FF2B5EF4-FFF2-40B4-BE49-F238E27FC236}">
                <a16:creationId xmlns:a16="http://schemas.microsoft.com/office/drawing/2014/main" id="{6742C233-50B4-1547-99F6-C83B1A8D9B3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28135" y="754353"/>
            <a:ext cx="10935729" cy="1064508"/>
          </a:xfrm>
        </p:spPr>
        <p:txBody>
          <a:bodyPr>
            <a:normAutofit fontScale="90000"/>
          </a:bodyPr>
          <a:lstStyle/>
          <a:p>
            <a:r>
              <a:rPr lang="sv-SE" b="1" dirty="0">
                <a:latin typeface="Open Sans Semibold" panose="020B0606030504020204" pitchFamily="34" charset="0"/>
                <a:ea typeface="Open Sans Semibold" panose="020B0606030504020204" pitchFamily="34" charset="0"/>
                <a:cs typeface="Open Sans Semibold" panose="020B0606030504020204" pitchFamily="34" charset="0"/>
              </a:rPr>
              <a:t>Arbetstid</a:t>
            </a:r>
            <a:br>
              <a:rPr lang="sv-SE" dirty="0"/>
            </a:br>
            <a:endParaRPr lang="sv-SE" dirty="0">
              <a:latin typeface="Museo Slab 500" panose="02000000000000000000" pitchFamily="2" charset="77"/>
            </a:endParaRPr>
          </a:p>
        </p:txBody>
      </p:sp>
      <p:pic>
        <p:nvPicPr>
          <p:cNvPr id="6" name="Bildobjekt 5">
            <a:extLst>
              <a:ext uri="{FF2B5EF4-FFF2-40B4-BE49-F238E27FC236}">
                <a16:creationId xmlns:a16="http://schemas.microsoft.com/office/drawing/2014/main" id="{E82BD58D-690F-B048-9BBC-62046372A2F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127169"/>
            <a:ext cx="12192000" cy="3738880"/>
          </a:xfrm>
          <a:prstGeom prst="rect">
            <a:avLst/>
          </a:prstGeom>
        </p:spPr>
      </p:pic>
      <p:pic>
        <p:nvPicPr>
          <p:cNvPr id="7" name="Bildobjekt 6">
            <a:extLst>
              <a:ext uri="{FF2B5EF4-FFF2-40B4-BE49-F238E27FC236}">
                <a16:creationId xmlns:a16="http://schemas.microsoft.com/office/drawing/2014/main" id="{5F257A51-7377-0048-A196-1AFC4C36B6D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398497" y="6211614"/>
            <a:ext cx="2610855" cy="571317"/>
          </a:xfrm>
          <a:prstGeom prst="rect">
            <a:avLst/>
          </a:prstGeom>
        </p:spPr>
      </p:pic>
      <p:sp>
        <p:nvSpPr>
          <p:cNvPr id="2" name="textruta 1">
            <a:extLst>
              <a:ext uri="{FF2B5EF4-FFF2-40B4-BE49-F238E27FC236}">
                <a16:creationId xmlns:a16="http://schemas.microsoft.com/office/drawing/2014/main" id="{DB616B0D-C885-6045-9BB7-A27E8240372C}"/>
              </a:ext>
            </a:extLst>
          </p:cNvPr>
          <p:cNvSpPr txBox="1"/>
          <p:nvPr/>
        </p:nvSpPr>
        <p:spPr>
          <a:xfrm>
            <a:off x="745435" y="1351508"/>
            <a:ext cx="10818429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sv-SE" sz="2400" dirty="0"/>
              <a:t>Företagets verksamhet ska kunna bedrivas under dygnets alla timmar utan krav på lokal överenskommelse.</a:t>
            </a:r>
          </a:p>
          <a:p>
            <a:r>
              <a:rPr lang="sv-SE" sz="2400" dirty="0"/>
              <a:t> 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sv-SE" sz="2400" dirty="0"/>
              <a:t>Beräkningsperioden för ordinarie arbetstid ska uppgå till 12 veckor.</a:t>
            </a:r>
          </a:p>
          <a:p>
            <a:r>
              <a:rPr lang="sv-SE" sz="2400" dirty="0"/>
              <a:t> 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sv-SE" sz="2400" dirty="0"/>
              <a:t>Om parterna inte träffat lokal överenskommelse om annat ska den ordinarie arbetstiden vara högst tio timmar per arbetspass under högst sex arbetspass per vecka.</a:t>
            </a:r>
          </a:p>
          <a:p>
            <a:r>
              <a:rPr lang="sv-SE" sz="2400" dirty="0"/>
              <a:t> 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sv-SE" sz="2400" dirty="0"/>
              <a:t>Reglerna om fridagar avskaffas.</a:t>
            </a:r>
          </a:p>
          <a:p>
            <a:r>
              <a:rPr lang="sv-SE" sz="2400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1267720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 1">
            <a:extLst>
              <a:ext uri="{FF2B5EF4-FFF2-40B4-BE49-F238E27FC236}">
                <a16:creationId xmlns:a16="http://schemas.microsoft.com/office/drawing/2014/main" id="{6742C233-50B4-1547-99F6-C83B1A8D9B3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28135" y="754353"/>
            <a:ext cx="10935729" cy="1064508"/>
          </a:xfrm>
        </p:spPr>
        <p:txBody>
          <a:bodyPr>
            <a:noAutofit/>
          </a:bodyPr>
          <a:lstStyle/>
          <a:p>
            <a:r>
              <a:rPr lang="sv-SE" sz="5400" b="1" dirty="0">
                <a:latin typeface="Open Sans Semibold" panose="020B0606030504020204" pitchFamily="34" charset="0"/>
                <a:ea typeface="Open Sans Semibold" panose="020B0606030504020204" pitchFamily="34" charset="0"/>
                <a:cs typeface="Open Sans Semibold" panose="020B0606030504020204" pitchFamily="34" charset="0"/>
              </a:rPr>
              <a:t>Övrigt rörande livsmedelsavtalets huvuddel</a:t>
            </a:r>
          </a:p>
        </p:txBody>
      </p:sp>
      <p:pic>
        <p:nvPicPr>
          <p:cNvPr id="6" name="Bildobjekt 5">
            <a:extLst>
              <a:ext uri="{FF2B5EF4-FFF2-40B4-BE49-F238E27FC236}">
                <a16:creationId xmlns:a16="http://schemas.microsoft.com/office/drawing/2014/main" id="{E82BD58D-690F-B048-9BBC-62046372A2F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127169"/>
            <a:ext cx="12192000" cy="3738880"/>
          </a:xfrm>
          <a:prstGeom prst="rect">
            <a:avLst/>
          </a:prstGeom>
        </p:spPr>
      </p:pic>
      <p:pic>
        <p:nvPicPr>
          <p:cNvPr id="7" name="Bildobjekt 6">
            <a:extLst>
              <a:ext uri="{FF2B5EF4-FFF2-40B4-BE49-F238E27FC236}">
                <a16:creationId xmlns:a16="http://schemas.microsoft.com/office/drawing/2014/main" id="{5F257A51-7377-0048-A196-1AFC4C36B6D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398497" y="6211614"/>
            <a:ext cx="2610855" cy="571317"/>
          </a:xfrm>
          <a:prstGeom prst="rect">
            <a:avLst/>
          </a:prstGeom>
        </p:spPr>
      </p:pic>
      <p:sp>
        <p:nvSpPr>
          <p:cNvPr id="2" name="textruta 1">
            <a:extLst>
              <a:ext uri="{FF2B5EF4-FFF2-40B4-BE49-F238E27FC236}">
                <a16:creationId xmlns:a16="http://schemas.microsoft.com/office/drawing/2014/main" id="{DB616B0D-C885-6045-9BB7-A27E8240372C}"/>
              </a:ext>
            </a:extLst>
          </p:cNvPr>
          <p:cNvSpPr txBox="1"/>
          <p:nvPr/>
        </p:nvSpPr>
        <p:spPr>
          <a:xfrm>
            <a:off x="745435" y="1933810"/>
            <a:ext cx="10818429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sv-SE" sz="2400" dirty="0"/>
              <a:t>Regeln om permittering i livsmedelsavtalets punkt 5.6 avskaffas då bestämmelsen inte används.</a:t>
            </a:r>
          </a:p>
          <a:p>
            <a:r>
              <a:rPr lang="sv-SE" sz="2400" b="1" dirty="0"/>
              <a:t> </a:t>
            </a:r>
            <a:endParaRPr lang="sv-SE" sz="2400" dirty="0"/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sv-SE" sz="2400" dirty="0"/>
              <a:t>I livsmedelsavtalets punkt 5.4 ersätts orden ”lagen om ersättning till smittbärare” med ordet ”socialförsäkringsbalken”. </a:t>
            </a:r>
          </a:p>
        </p:txBody>
      </p:sp>
    </p:spTree>
    <p:extLst>
      <p:ext uri="{BB962C8B-B14F-4D97-AF65-F5344CB8AC3E}">
        <p14:creationId xmlns:p14="http://schemas.microsoft.com/office/powerpoint/2010/main" val="21292832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 1">
            <a:extLst>
              <a:ext uri="{FF2B5EF4-FFF2-40B4-BE49-F238E27FC236}">
                <a16:creationId xmlns:a16="http://schemas.microsoft.com/office/drawing/2014/main" id="{6742C233-50B4-1547-99F6-C83B1A8D9B3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28135" y="754353"/>
            <a:ext cx="10935729" cy="1064508"/>
          </a:xfrm>
        </p:spPr>
        <p:txBody>
          <a:bodyPr>
            <a:noAutofit/>
          </a:bodyPr>
          <a:lstStyle/>
          <a:p>
            <a:r>
              <a:rPr lang="sv-SE" sz="53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Bilaga B</a:t>
            </a:r>
          </a:p>
        </p:txBody>
      </p:sp>
      <p:pic>
        <p:nvPicPr>
          <p:cNvPr id="6" name="Bildobjekt 5">
            <a:extLst>
              <a:ext uri="{FF2B5EF4-FFF2-40B4-BE49-F238E27FC236}">
                <a16:creationId xmlns:a16="http://schemas.microsoft.com/office/drawing/2014/main" id="{E82BD58D-690F-B048-9BBC-62046372A2F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127169"/>
            <a:ext cx="12192000" cy="3738880"/>
          </a:xfrm>
          <a:prstGeom prst="rect">
            <a:avLst/>
          </a:prstGeom>
        </p:spPr>
      </p:pic>
      <p:pic>
        <p:nvPicPr>
          <p:cNvPr id="7" name="Bildobjekt 6">
            <a:extLst>
              <a:ext uri="{FF2B5EF4-FFF2-40B4-BE49-F238E27FC236}">
                <a16:creationId xmlns:a16="http://schemas.microsoft.com/office/drawing/2014/main" id="{5F257A51-7377-0048-A196-1AFC4C36B6D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398497" y="6211614"/>
            <a:ext cx="2610855" cy="571317"/>
          </a:xfrm>
          <a:prstGeom prst="rect">
            <a:avLst/>
          </a:prstGeom>
        </p:spPr>
      </p:pic>
      <p:sp>
        <p:nvSpPr>
          <p:cNvPr id="2" name="textruta 1">
            <a:extLst>
              <a:ext uri="{FF2B5EF4-FFF2-40B4-BE49-F238E27FC236}">
                <a16:creationId xmlns:a16="http://schemas.microsoft.com/office/drawing/2014/main" id="{DB616B0D-C885-6045-9BB7-A27E8240372C}"/>
              </a:ext>
            </a:extLst>
          </p:cNvPr>
          <p:cNvSpPr txBox="1"/>
          <p:nvPr/>
        </p:nvSpPr>
        <p:spPr>
          <a:xfrm>
            <a:off x="745435" y="1933810"/>
            <a:ext cx="10818429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sv-SE" sz="2400" dirty="0"/>
              <a:t>Grundutbildningarna för skyddsombud ”Bättre arbetsmiljö” (BAM) och ”Systematiskt arbetsmiljöarbete” (SAM) ska till sin längd vara tre respektive två dagar.</a:t>
            </a:r>
          </a:p>
          <a:p>
            <a:endParaRPr lang="sv-SE" sz="2400" dirty="0"/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sv-SE" sz="2400" dirty="0"/>
              <a:t>Bilagan revideras i övrigt av parterna under avtalsperioden.</a:t>
            </a:r>
          </a:p>
          <a:p>
            <a:pPr lvl="0"/>
            <a:endParaRPr lang="sv-SE" sz="2400" dirty="0"/>
          </a:p>
        </p:txBody>
      </p:sp>
    </p:spTree>
    <p:extLst>
      <p:ext uri="{BB962C8B-B14F-4D97-AF65-F5344CB8AC3E}">
        <p14:creationId xmlns:p14="http://schemas.microsoft.com/office/powerpoint/2010/main" val="27455662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 1">
            <a:extLst>
              <a:ext uri="{FF2B5EF4-FFF2-40B4-BE49-F238E27FC236}">
                <a16:creationId xmlns:a16="http://schemas.microsoft.com/office/drawing/2014/main" id="{6742C233-50B4-1547-99F6-C83B1A8D9B3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28135" y="754353"/>
            <a:ext cx="10935729" cy="1064508"/>
          </a:xfrm>
        </p:spPr>
        <p:txBody>
          <a:bodyPr>
            <a:noAutofit/>
          </a:bodyPr>
          <a:lstStyle/>
          <a:p>
            <a:r>
              <a:rPr lang="sv-SE" sz="53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Bilaga C</a:t>
            </a:r>
          </a:p>
        </p:txBody>
      </p:sp>
      <p:pic>
        <p:nvPicPr>
          <p:cNvPr id="6" name="Bildobjekt 5">
            <a:extLst>
              <a:ext uri="{FF2B5EF4-FFF2-40B4-BE49-F238E27FC236}">
                <a16:creationId xmlns:a16="http://schemas.microsoft.com/office/drawing/2014/main" id="{E82BD58D-690F-B048-9BBC-62046372A2F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127169"/>
            <a:ext cx="12192000" cy="3738880"/>
          </a:xfrm>
          <a:prstGeom prst="rect">
            <a:avLst/>
          </a:prstGeom>
        </p:spPr>
      </p:pic>
      <p:pic>
        <p:nvPicPr>
          <p:cNvPr id="7" name="Bildobjekt 6">
            <a:extLst>
              <a:ext uri="{FF2B5EF4-FFF2-40B4-BE49-F238E27FC236}">
                <a16:creationId xmlns:a16="http://schemas.microsoft.com/office/drawing/2014/main" id="{5F257A51-7377-0048-A196-1AFC4C36B6D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398497" y="6211614"/>
            <a:ext cx="2610855" cy="571317"/>
          </a:xfrm>
          <a:prstGeom prst="rect">
            <a:avLst/>
          </a:prstGeom>
        </p:spPr>
      </p:pic>
      <p:sp>
        <p:nvSpPr>
          <p:cNvPr id="2" name="textruta 1">
            <a:extLst>
              <a:ext uri="{FF2B5EF4-FFF2-40B4-BE49-F238E27FC236}">
                <a16:creationId xmlns:a16="http://schemas.microsoft.com/office/drawing/2014/main" id="{DB616B0D-C885-6045-9BB7-A27E8240372C}"/>
              </a:ext>
            </a:extLst>
          </p:cNvPr>
          <p:cNvSpPr txBox="1"/>
          <p:nvPr/>
        </p:nvSpPr>
        <p:spPr>
          <a:xfrm>
            <a:off x="745435" y="1933810"/>
            <a:ext cx="10818429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sv-SE" sz="2400" dirty="0"/>
              <a:t>Beloppet på arbetstidskontot ska användas till pensionspremie om inte lokal överenskommelse ingås om annat.</a:t>
            </a:r>
          </a:p>
          <a:p>
            <a:r>
              <a:rPr lang="sv-SE" sz="2400" dirty="0"/>
              <a:t> 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sv-SE" sz="2400" dirty="0"/>
              <a:t>Vid uttag av ledig tid förlägger arbetsgivaren ledigheten.</a:t>
            </a:r>
          </a:p>
          <a:p>
            <a:endParaRPr lang="sv-SE" sz="2400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sv-SE" sz="2400" dirty="0"/>
              <a:t>De partsgemensamma tillämpningsanvisningarna till regleringen om arbetstidskonto revideras av parterna under avtalsperioden.</a:t>
            </a:r>
          </a:p>
          <a:p>
            <a:pPr lvl="0"/>
            <a:endParaRPr lang="sv-SE" sz="2400" dirty="0"/>
          </a:p>
        </p:txBody>
      </p:sp>
    </p:spTree>
    <p:extLst>
      <p:ext uri="{BB962C8B-B14F-4D97-AF65-F5344CB8AC3E}">
        <p14:creationId xmlns:p14="http://schemas.microsoft.com/office/powerpoint/2010/main" val="51173891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 1">
            <a:extLst>
              <a:ext uri="{FF2B5EF4-FFF2-40B4-BE49-F238E27FC236}">
                <a16:creationId xmlns:a16="http://schemas.microsoft.com/office/drawing/2014/main" id="{6742C233-50B4-1547-99F6-C83B1A8D9B3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28135" y="754353"/>
            <a:ext cx="10935729" cy="1064508"/>
          </a:xfrm>
        </p:spPr>
        <p:txBody>
          <a:bodyPr>
            <a:noAutofit/>
          </a:bodyPr>
          <a:lstStyle/>
          <a:p>
            <a:r>
              <a:rPr lang="sv-SE" sz="53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Bilaga E</a:t>
            </a:r>
          </a:p>
        </p:txBody>
      </p:sp>
      <p:pic>
        <p:nvPicPr>
          <p:cNvPr id="6" name="Bildobjekt 5">
            <a:extLst>
              <a:ext uri="{FF2B5EF4-FFF2-40B4-BE49-F238E27FC236}">
                <a16:creationId xmlns:a16="http://schemas.microsoft.com/office/drawing/2014/main" id="{E82BD58D-690F-B048-9BBC-62046372A2F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127169"/>
            <a:ext cx="12192000" cy="3738880"/>
          </a:xfrm>
          <a:prstGeom prst="rect">
            <a:avLst/>
          </a:prstGeom>
        </p:spPr>
      </p:pic>
      <p:pic>
        <p:nvPicPr>
          <p:cNvPr id="7" name="Bildobjekt 6">
            <a:extLst>
              <a:ext uri="{FF2B5EF4-FFF2-40B4-BE49-F238E27FC236}">
                <a16:creationId xmlns:a16="http://schemas.microsoft.com/office/drawing/2014/main" id="{5F257A51-7377-0048-A196-1AFC4C36B6D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398497" y="6211614"/>
            <a:ext cx="2610855" cy="571317"/>
          </a:xfrm>
          <a:prstGeom prst="rect">
            <a:avLst/>
          </a:prstGeom>
        </p:spPr>
      </p:pic>
      <p:sp>
        <p:nvSpPr>
          <p:cNvPr id="2" name="textruta 1">
            <a:extLst>
              <a:ext uri="{FF2B5EF4-FFF2-40B4-BE49-F238E27FC236}">
                <a16:creationId xmlns:a16="http://schemas.microsoft.com/office/drawing/2014/main" id="{DB616B0D-C885-6045-9BB7-A27E8240372C}"/>
              </a:ext>
            </a:extLst>
          </p:cNvPr>
          <p:cNvSpPr txBox="1"/>
          <p:nvPr/>
        </p:nvSpPr>
        <p:spPr>
          <a:xfrm>
            <a:off x="745435" y="1933810"/>
            <a:ext cx="1081842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2400" dirty="0"/>
              <a:t>Sista stycket i punkten 4 tas bort.</a:t>
            </a:r>
          </a:p>
          <a:p>
            <a:pPr lvl="0"/>
            <a:endParaRPr lang="sv-SE" sz="2400" dirty="0"/>
          </a:p>
        </p:txBody>
      </p:sp>
    </p:spTree>
    <p:extLst>
      <p:ext uri="{BB962C8B-B14F-4D97-AF65-F5344CB8AC3E}">
        <p14:creationId xmlns:p14="http://schemas.microsoft.com/office/powerpoint/2010/main" val="137604991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245</TotalTime>
  <Words>546</Words>
  <Application>Microsoft Office PowerPoint</Application>
  <PresentationFormat>Bredbild</PresentationFormat>
  <Paragraphs>60</Paragraphs>
  <Slides>15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6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15</vt:i4>
      </vt:variant>
    </vt:vector>
  </HeadingPairs>
  <TitlesOfParts>
    <vt:vector size="22" baseType="lpstr">
      <vt:lpstr>Arial</vt:lpstr>
      <vt:lpstr>Calibri</vt:lpstr>
      <vt:lpstr>Calibri Light</vt:lpstr>
      <vt:lpstr>Museo Slab 500</vt:lpstr>
      <vt:lpstr>Open Sans</vt:lpstr>
      <vt:lpstr>Open Sans Semibold</vt:lpstr>
      <vt:lpstr>Office-tema</vt:lpstr>
      <vt:lpstr>Livsmedelsföretagens yrkanden mot Livsmedelsarbetareförbundet i avtalsrörelsen 2020 </vt:lpstr>
      <vt:lpstr>Löner  </vt:lpstr>
      <vt:lpstr>Löner  </vt:lpstr>
      <vt:lpstr>Anställningsformer </vt:lpstr>
      <vt:lpstr>Arbetstid </vt:lpstr>
      <vt:lpstr>Övrigt rörande livsmedelsavtalets huvuddel</vt:lpstr>
      <vt:lpstr>Bilaga B</vt:lpstr>
      <vt:lpstr>Bilaga C</vt:lpstr>
      <vt:lpstr>Bilaga E</vt:lpstr>
      <vt:lpstr>Bilaga J</vt:lpstr>
      <vt:lpstr>Bilaga K</vt:lpstr>
      <vt:lpstr>Särskilda avtalskrav avseende bageriföretag</vt:lpstr>
      <vt:lpstr>Särskilda avtalskrav avseende bryggeriindustrin</vt:lpstr>
      <vt:lpstr>Särskilda avtalskrav avseende Slakteri- och Charkuteribranschen</vt:lpstr>
      <vt:lpstr>PowerPoint-presentation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Livsmedelsföretagens yrkanden mot Livsmedelsarbetareförbundet i avtalsrörelsen 2020</dc:title>
  <dc:creator>Erika Bergman</dc:creator>
  <cp:lastModifiedBy>Sofia Holke</cp:lastModifiedBy>
  <cp:revision>11</cp:revision>
  <dcterms:created xsi:type="dcterms:W3CDTF">2020-01-13T09:38:49Z</dcterms:created>
  <dcterms:modified xsi:type="dcterms:W3CDTF">2020-01-15T07:27:19Z</dcterms:modified>
</cp:coreProperties>
</file>