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374" r:id="rId2"/>
    <p:sldId id="375" r:id="rId3"/>
    <p:sldId id="366" r:id="rId4"/>
    <p:sldId id="376" r:id="rId5"/>
    <p:sldId id="377" r:id="rId6"/>
    <p:sldId id="378" r:id="rId7"/>
    <p:sldId id="379" r:id="rId8"/>
    <p:sldId id="380" r:id="rId9"/>
    <p:sldId id="381" r:id="rId10"/>
    <p:sldId id="382" r:id="rId11"/>
    <p:sldId id="383" r:id="rId12"/>
    <p:sldId id="384" r:id="rId13"/>
    <p:sldId id="385" r:id="rId14"/>
  </p:sldIdLst>
  <p:sldSz cx="12192000" cy="6858000"/>
  <p:notesSz cx="6797675" cy="9928225"/>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asa Stojkovic" initials="NS" lastIdx="0" clrIdx="0">
    <p:extLst>
      <p:ext uri="{19B8F6BF-5375-455C-9EA6-DF929625EA0E}">
        <p15:presenceInfo xmlns:p15="http://schemas.microsoft.com/office/powerpoint/2012/main" userId="S::Natasa.Stojkovic@livs.se::3db769df-3636-4679-9e3b-111b7895e7a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1222"/>
    <a:srgbClr val="F8F8F8"/>
    <a:srgbClr val="695B67"/>
    <a:srgbClr val="F8ECDF"/>
    <a:srgbClr val="6C6C6C"/>
    <a:srgbClr val="FBE269"/>
    <a:srgbClr val="556566"/>
    <a:srgbClr val="E622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65" autoAdjust="0"/>
    <p:restoredTop sz="76463" autoAdjust="0"/>
  </p:normalViewPr>
  <p:slideViewPr>
    <p:cSldViewPr snapToGrid="0" showGuides="1">
      <p:cViewPr varScale="1">
        <p:scale>
          <a:sx n="77" d="100"/>
          <a:sy n="77" d="100"/>
        </p:scale>
        <p:origin x="114" y="28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27286774-2078-4BE5-8229-E144FE9190F7}" type="datetimeFigureOut">
              <a:rPr lang="sv-SE" smtClean="0"/>
              <a:t>2020-01-17</a:t>
            </a:fld>
            <a:endParaRPr lang="sv-SE"/>
          </a:p>
        </p:txBody>
      </p:sp>
      <p:sp>
        <p:nvSpPr>
          <p:cNvPr id="4" name="Platshållare för sidfot 3"/>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5FBE1F1F-92E3-421C-A35B-19E053463807}" type="slidenum">
              <a:rPr lang="sv-SE" smtClean="0"/>
              <a:t>‹#›</a:t>
            </a:fld>
            <a:endParaRPr lang="sv-SE"/>
          </a:p>
        </p:txBody>
      </p:sp>
    </p:spTree>
    <p:extLst>
      <p:ext uri="{BB962C8B-B14F-4D97-AF65-F5344CB8AC3E}">
        <p14:creationId xmlns:p14="http://schemas.microsoft.com/office/powerpoint/2010/main" val="40627962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F8D5439A-9292-471F-B697-3E51D6823A16}" type="datetimeFigureOut">
              <a:rPr lang="sv-SE" smtClean="0"/>
              <a:t>2020-01-17</a:t>
            </a:fld>
            <a:endParaRPr lang="sv-SE"/>
          </a:p>
        </p:txBody>
      </p:sp>
      <p:sp>
        <p:nvSpPr>
          <p:cNvPr id="4" name="Platshållare för bildobjekt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32A3E079-A032-4771-B6C4-974C3001401C}" type="slidenum">
              <a:rPr lang="sv-SE" smtClean="0"/>
              <a:t>‹#›</a:t>
            </a:fld>
            <a:endParaRPr lang="sv-SE"/>
          </a:p>
        </p:txBody>
      </p:sp>
    </p:spTree>
    <p:extLst>
      <p:ext uri="{BB962C8B-B14F-4D97-AF65-F5344CB8AC3E}">
        <p14:creationId xmlns:p14="http://schemas.microsoft.com/office/powerpoint/2010/main" val="1421248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32A3E079-A032-4771-B6C4-974C3001401C}" type="slidenum">
              <a:rPr lang="sv-SE" smtClean="0"/>
              <a:t>3</a:t>
            </a:fld>
            <a:endParaRPr lang="sv-SE"/>
          </a:p>
        </p:txBody>
      </p:sp>
    </p:spTree>
    <p:extLst>
      <p:ext uri="{BB962C8B-B14F-4D97-AF65-F5344CB8AC3E}">
        <p14:creationId xmlns:p14="http://schemas.microsoft.com/office/powerpoint/2010/main" val="2068854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1A03CE-CDE8-499A-AF6D-75E9D7AF7A87}"/>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6F27DF37-71EA-4F6C-A915-D778CA27F6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C61907EC-FD92-48C7-8E7A-DB178198BAC4}"/>
              </a:ext>
            </a:extLst>
          </p:cNvPr>
          <p:cNvSpPr>
            <a:spLocks noGrp="1"/>
          </p:cNvSpPr>
          <p:nvPr>
            <p:ph type="dt" sz="half" idx="10"/>
          </p:nvPr>
        </p:nvSpPr>
        <p:spPr/>
        <p:txBody>
          <a:bodyPr/>
          <a:lstStyle/>
          <a:p>
            <a:fld id="{CAFE10A1-6D58-4384-AAB8-2C442CC1DE65}" type="datetimeFigureOut">
              <a:rPr lang="sv-SE" smtClean="0"/>
              <a:t>2020-01-17</a:t>
            </a:fld>
            <a:endParaRPr lang="sv-SE"/>
          </a:p>
        </p:txBody>
      </p:sp>
      <p:sp>
        <p:nvSpPr>
          <p:cNvPr id="5" name="Platshållare för sidfot 4">
            <a:extLst>
              <a:ext uri="{FF2B5EF4-FFF2-40B4-BE49-F238E27FC236}">
                <a16:creationId xmlns:a16="http://schemas.microsoft.com/office/drawing/2014/main" id="{6BA9A922-1101-40CF-8E1C-36407252697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189DF71-941B-4920-B4D4-D13DC31F5DFE}"/>
              </a:ext>
            </a:extLst>
          </p:cNvPr>
          <p:cNvSpPr>
            <a:spLocks noGrp="1"/>
          </p:cNvSpPr>
          <p:nvPr>
            <p:ph type="sldNum" sz="quarter" idx="12"/>
          </p:nvPr>
        </p:nvSpPr>
        <p:spPr/>
        <p:txBody>
          <a:bodyPr/>
          <a:lstStyle/>
          <a:p>
            <a:fld id="{186E6A5F-23C7-4B84-BFB3-F262929C614F}" type="slidenum">
              <a:rPr lang="sv-SE" smtClean="0"/>
              <a:t>‹#›</a:t>
            </a:fld>
            <a:endParaRPr lang="sv-SE"/>
          </a:p>
        </p:txBody>
      </p:sp>
    </p:spTree>
    <p:extLst>
      <p:ext uri="{BB962C8B-B14F-4D97-AF65-F5344CB8AC3E}">
        <p14:creationId xmlns:p14="http://schemas.microsoft.com/office/powerpoint/2010/main" val="2135627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9D57DF3-F0BD-4C17-A99F-C9135F98291A}"/>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448FDEC-85E3-47DF-9DE2-E49A3D28E3C9}"/>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BBDE6F1-8BE6-40F2-9441-E09A141FBF95}"/>
              </a:ext>
            </a:extLst>
          </p:cNvPr>
          <p:cNvSpPr>
            <a:spLocks noGrp="1"/>
          </p:cNvSpPr>
          <p:nvPr>
            <p:ph type="dt" sz="half" idx="10"/>
          </p:nvPr>
        </p:nvSpPr>
        <p:spPr/>
        <p:txBody>
          <a:bodyPr/>
          <a:lstStyle/>
          <a:p>
            <a:fld id="{CAFE10A1-6D58-4384-AAB8-2C442CC1DE65}" type="datetimeFigureOut">
              <a:rPr lang="sv-SE" smtClean="0"/>
              <a:t>2020-01-17</a:t>
            </a:fld>
            <a:endParaRPr lang="sv-SE"/>
          </a:p>
        </p:txBody>
      </p:sp>
      <p:sp>
        <p:nvSpPr>
          <p:cNvPr id="5" name="Platshållare för sidfot 4">
            <a:extLst>
              <a:ext uri="{FF2B5EF4-FFF2-40B4-BE49-F238E27FC236}">
                <a16:creationId xmlns:a16="http://schemas.microsoft.com/office/drawing/2014/main" id="{9EB70501-7482-4A3B-8719-4AF3265B76B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D282FB9-86AD-46FE-AD25-BCC9FA68A4D7}"/>
              </a:ext>
            </a:extLst>
          </p:cNvPr>
          <p:cNvSpPr>
            <a:spLocks noGrp="1"/>
          </p:cNvSpPr>
          <p:nvPr>
            <p:ph type="sldNum" sz="quarter" idx="12"/>
          </p:nvPr>
        </p:nvSpPr>
        <p:spPr/>
        <p:txBody>
          <a:bodyPr/>
          <a:lstStyle/>
          <a:p>
            <a:fld id="{186E6A5F-23C7-4B84-BFB3-F262929C614F}" type="slidenum">
              <a:rPr lang="sv-SE" smtClean="0"/>
              <a:t>‹#›</a:t>
            </a:fld>
            <a:endParaRPr lang="sv-SE"/>
          </a:p>
        </p:txBody>
      </p:sp>
    </p:spTree>
    <p:extLst>
      <p:ext uri="{BB962C8B-B14F-4D97-AF65-F5344CB8AC3E}">
        <p14:creationId xmlns:p14="http://schemas.microsoft.com/office/powerpoint/2010/main" val="1406629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F790A6B5-EBD2-426F-84A3-D46A3A95D044}"/>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56792ED4-894C-420C-8361-B709443185F8}"/>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3F5161E-23F5-405F-8C4A-351E68F2B58F}"/>
              </a:ext>
            </a:extLst>
          </p:cNvPr>
          <p:cNvSpPr>
            <a:spLocks noGrp="1"/>
          </p:cNvSpPr>
          <p:nvPr>
            <p:ph type="dt" sz="half" idx="10"/>
          </p:nvPr>
        </p:nvSpPr>
        <p:spPr/>
        <p:txBody>
          <a:bodyPr/>
          <a:lstStyle/>
          <a:p>
            <a:fld id="{CAFE10A1-6D58-4384-AAB8-2C442CC1DE65}" type="datetimeFigureOut">
              <a:rPr lang="sv-SE" smtClean="0"/>
              <a:t>2020-01-17</a:t>
            </a:fld>
            <a:endParaRPr lang="sv-SE"/>
          </a:p>
        </p:txBody>
      </p:sp>
      <p:sp>
        <p:nvSpPr>
          <p:cNvPr id="5" name="Platshållare för sidfot 4">
            <a:extLst>
              <a:ext uri="{FF2B5EF4-FFF2-40B4-BE49-F238E27FC236}">
                <a16:creationId xmlns:a16="http://schemas.microsoft.com/office/drawing/2014/main" id="{4B1D9E61-2428-4566-BE25-287BC42703B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A6C152C-EA2E-4ACD-95ED-E86F3C631471}"/>
              </a:ext>
            </a:extLst>
          </p:cNvPr>
          <p:cNvSpPr>
            <a:spLocks noGrp="1"/>
          </p:cNvSpPr>
          <p:nvPr>
            <p:ph type="sldNum" sz="quarter" idx="12"/>
          </p:nvPr>
        </p:nvSpPr>
        <p:spPr/>
        <p:txBody>
          <a:bodyPr/>
          <a:lstStyle/>
          <a:p>
            <a:fld id="{186E6A5F-23C7-4B84-BFB3-F262929C614F}" type="slidenum">
              <a:rPr lang="sv-SE" smtClean="0"/>
              <a:t>‹#›</a:t>
            </a:fld>
            <a:endParaRPr lang="sv-SE"/>
          </a:p>
        </p:txBody>
      </p:sp>
    </p:spTree>
    <p:extLst>
      <p:ext uri="{BB962C8B-B14F-4D97-AF65-F5344CB8AC3E}">
        <p14:creationId xmlns:p14="http://schemas.microsoft.com/office/powerpoint/2010/main" val="3542978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15981F2-946C-421C-A8A4-7AC29B50C101}"/>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7B8A6907-9CB9-466F-8107-E07B4FAA20AA}"/>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96F50E9-C48F-49BD-BBDF-28CA837DB4D2}"/>
              </a:ext>
            </a:extLst>
          </p:cNvPr>
          <p:cNvSpPr>
            <a:spLocks noGrp="1"/>
          </p:cNvSpPr>
          <p:nvPr>
            <p:ph type="dt" sz="half" idx="10"/>
          </p:nvPr>
        </p:nvSpPr>
        <p:spPr/>
        <p:txBody>
          <a:bodyPr/>
          <a:lstStyle/>
          <a:p>
            <a:fld id="{480CD9DC-DAAF-4975-B82F-8FD93D438C87}" type="datetimeFigureOut">
              <a:rPr lang="sv-SE" smtClean="0"/>
              <a:t>2020-01-17</a:t>
            </a:fld>
            <a:endParaRPr lang="sv-SE"/>
          </a:p>
        </p:txBody>
      </p:sp>
      <p:sp>
        <p:nvSpPr>
          <p:cNvPr id="5" name="Platshållare för sidfot 4">
            <a:extLst>
              <a:ext uri="{FF2B5EF4-FFF2-40B4-BE49-F238E27FC236}">
                <a16:creationId xmlns:a16="http://schemas.microsoft.com/office/drawing/2014/main" id="{63F559A2-9F73-4661-8A79-47D95E3039B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B67187B-5F0F-4523-BACE-5EBC75F305D5}"/>
              </a:ext>
            </a:extLst>
          </p:cNvPr>
          <p:cNvSpPr>
            <a:spLocks noGrp="1"/>
          </p:cNvSpPr>
          <p:nvPr>
            <p:ph type="sldNum" sz="quarter" idx="12"/>
          </p:nvPr>
        </p:nvSpPr>
        <p:spPr/>
        <p:txBody>
          <a:bodyPr/>
          <a:lstStyle/>
          <a:p>
            <a:fld id="{D17150C8-4E61-46ED-AB39-9BF48D47DC80}" type="slidenum">
              <a:rPr lang="sv-SE" smtClean="0"/>
              <a:t>‹#›</a:t>
            </a:fld>
            <a:endParaRPr lang="sv-SE"/>
          </a:p>
        </p:txBody>
      </p:sp>
    </p:spTree>
    <p:extLst>
      <p:ext uri="{BB962C8B-B14F-4D97-AF65-F5344CB8AC3E}">
        <p14:creationId xmlns:p14="http://schemas.microsoft.com/office/powerpoint/2010/main" val="2060325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3833C16-31FE-4DBA-A22D-13ED451837A7}"/>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351325CF-B0FA-43C4-A695-829BAA996DF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AF1DDA34-27C3-4A01-B0B4-8DD2E308A2C0}"/>
              </a:ext>
            </a:extLst>
          </p:cNvPr>
          <p:cNvSpPr>
            <a:spLocks noGrp="1"/>
          </p:cNvSpPr>
          <p:nvPr>
            <p:ph type="dt" sz="half" idx="10"/>
          </p:nvPr>
        </p:nvSpPr>
        <p:spPr/>
        <p:txBody>
          <a:bodyPr/>
          <a:lstStyle/>
          <a:p>
            <a:fld id="{CAFE10A1-6D58-4384-AAB8-2C442CC1DE65}" type="datetimeFigureOut">
              <a:rPr lang="sv-SE" smtClean="0"/>
              <a:t>2020-01-17</a:t>
            </a:fld>
            <a:endParaRPr lang="sv-SE"/>
          </a:p>
        </p:txBody>
      </p:sp>
      <p:sp>
        <p:nvSpPr>
          <p:cNvPr id="5" name="Platshållare för sidfot 4">
            <a:extLst>
              <a:ext uri="{FF2B5EF4-FFF2-40B4-BE49-F238E27FC236}">
                <a16:creationId xmlns:a16="http://schemas.microsoft.com/office/drawing/2014/main" id="{7F992616-1B33-40D0-AF3E-FC7EFC618F1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7736CEB-0B9C-4B74-9F4A-C1BAE85C7546}"/>
              </a:ext>
            </a:extLst>
          </p:cNvPr>
          <p:cNvSpPr>
            <a:spLocks noGrp="1"/>
          </p:cNvSpPr>
          <p:nvPr>
            <p:ph type="sldNum" sz="quarter" idx="12"/>
          </p:nvPr>
        </p:nvSpPr>
        <p:spPr/>
        <p:txBody>
          <a:bodyPr/>
          <a:lstStyle/>
          <a:p>
            <a:fld id="{186E6A5F-23C7-4B84-BFB3-F262929C614F}" type="slidenum">
              <a:rPr lang="sv-SE" smtClean="0"/>
              <a:t>‹#›</a:t>
            </a:fld>
            <a:endParaRPr lang="sv-SE"/>
          </a:p>
        </p:txBody>
      </p:sp>
    </p:spTree>
    <p:extLst>
      <p:ext uri="{BB962C8B-B14F-4D97-AF65-F5344CB8AC3E}">
        <p14:creationId xmlns:p14="http://schemas.microsoft.com/office/powerpoint/2010/main" val="2747604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914A52B-E875-48F3-A817-A9CA9BF66334}"/>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8198F29-9E05-45CA-90F9-D447F3E12163}"/>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F28E6745-6B94-47DE-B8D7-A3A98FD743E8}"/>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9BF7BE75-02C5-4157-BF36-A6E4D2854E9B}"/>
              </a:ext>
            </a:extLst>
          </p:cNvPr>
          <p:cNvSpPr>
            <a:spLocks noGrp="1"/>
          </p:cNvSpPr>
          <p:nvPr>
            <p:ph type="dt" sz="half" idx="10"/>
          </p:nvPr>
        </p:nvSpPr>
        <p:spPr/>
        <p:txBody>
          <a:bodyPr/>
          <a:lstStyle/>
          <a:p>
            <a:fld id="{CAFE10A1-6D58-4384-AAB8-2C442CC1DE65}" type="datetimeFigureOut">
              <a:rPr lang="sv-SE" smtClean="0"/>
              <a:t>2020-01-17</a:t>
            </a:fld>
            <a:endParaRPr lang="sv-SE"/>
          </a:p>
        </p:txBody>
      </p:sp>
      <p:sp>
        <p:nvSpPr>
          <p:cNvPr id="6" name="Platshållare för sidfot 5">
            <a:extLst>
              <a:ext uri="{FF2B5EF4-FFF2-40B4-BE49-F238E27FC236}">
                <a16:creationId xmlns:a16="http://schemas.microsoft.com/office/drawing/2014/main" id="{645D22FB-E27B-4779-B207-FA78D403F4C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74180A8-FAD3-4B67-9C1B-849FD9BB9B97}"/>
              </a:ext>
            </a:extLst>
          </p:cNvPr>
          <p:cNvSpPr>
            <a:spLocks noGrp="1"/>
          </p:cNvSpPr>
          <p:nvPr>
            <p:ph type="sldNum" sz="quarter" idx="12"/>
          </p:nvPr>
        </p:nvSpPr>
        <p:spPr/>
        <p:txBody>
          <a:bodyPr/>
          <a:lstStyle/>
          <a:p>
            <a:fld id="{186E6A5F-23C7-4B84-BFB3-F262929C614F}" type="slidenum">
              <a:rPr lang="sv-SE" smtClean="0"/>
              <a:t>‹#›</a:t>
            </a:fld>
            <a:endParaRPr lang="sv-SE"/>
          </a:p>
        </p:txBody>
      </p:sp>
    </p:spTree>
    <p:extLst>
      <p:ext uri="{BB962C8B-B14F-4D97-AF65-F5344CB8AC3E}">
        <p14:creationId xmlns:p14="http://schemas.microsoft.com/office/powerpoint/2010/main" val="2341688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C138854-58F5-4CB1-9162-F7B32E292D42}"/>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9D85F95A-DC2F-48CB-8A91-42EE190748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70674A0F-57B2-45D1-927B-5AE864EA8BE8}"/>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0A89AAF-8C0D-401A-BF71-2AF6F04E8E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FD5CE130-CC4E-4E5C-A04C-33E11CF4A7BD}"/>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936468FF-6E32-472F-9061-F9CAC933F8C0}"/>
              </a:ext>
            </a:extLst>
          </p:cNvPr>
          <p:cNvSpPr>
            <a:spLocks noGrp="1"/>
          </p:cNvSpPr>
          <p:nvPr>
            <p:ph type="dt" sz="half" idx="10"/>
          </p:nvPr>
        </p:nvSpPr>
        <p:spPr/>
        <p:txBody>
          <a:bodyPr/>
          <a:lstStyle/>
          <a:p>
            <a:fld id="{CAFE10A1-6D58-4384-AAB8-2C442CC1DE65}" type="datetimeFigureOut">
              <a:rPr lang="sv-SE" smtClean="0"/>
              <a:t>2020-01-17</a:t>
            </a:fld>
            <a:endParaRPr lang="sv-SE"/>
          </a:p>
        </p:txBody>
      </p:sp>
      <p:sp>
        <p:nvSpPr>
          <p:cNvPr id="8" name="Platshållare för sidfot 7">
            <a:extLst>
              <a:ext uri="{FF2B5EF4-FFF2-40B4-BE49-F238E27FC236}">
                <a16:creationId xmlns:a16="http://schemas.microsoft.com/office/drawing/2014/main" id="{A5636D3A-25CB-415B-94ED-BC517D84D938}"/>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0693E08C-1954-4B2C-B247-B2B8109F475D}"/>
              </a:ext>
            </a:extLst>
          </p:cNvPr>
          <p:cNvSpPr>
            <a:spLocks noGrp="1"/>
          </p:cNvSpPr>
          <p:nvPr>
            <p:ph type="sldNum" sz="quarter" idx="12"/>
          </p:nvPr>
        </p:nvSpPr>
        <p:spPr/>
        <p:txBody>
          <a:bodyPr/>
          <a:lstStyle/>
          <a:p>
            <a:fld id="{186E6A5F-23C7-4B84-BFB3-F262929C614F}" type="slidenum">
              <a:rPr lang="sv-SE" smtClean="0"/>
              <a:t>‹#›</a:t>
            </a:fld>
            <a:endParaRPr lang="sv-SE"/>
          </a:p>
        </p:txBody>
      </p:sp>
    </p:spTree>
    <p:extLst>
      <p:ext uri="{BB962C8B-B14F-4D97-AF65-F5344CB8AC3E}">
        <p14:creationId xmlns:p14="http://schemas.microsoft.com/office/powerpoint/2010/main" val="3217664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C839661-A1E9-4EC6-B277-31245CE33D96}"/>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5D116288-AAB3-4DF9-82C1-3E576E39CECE}"/>
              </a:ext>
            </a:extLst>
          </p:cNvPr>
          <p:cNvSpPr>
            <a:spLocks noGrp="1"/>
          </p:cNvSpPr>
          <p:nvPr>
            <p:ph type="dt" sz="half" idx="10"/>
          </p:nvPr>
        </p:nvSpPr>
        <p:spPr/>
        <p:txBody>
          <a:bodyPr/>
          <a:lstStyle/>
          <a:p>
            <a:fld id="{CAFE10A1-6D58-4384-AAB8-2C442CC1DE65}" type="datetimeFigureOut">
              <a:rPr lang="sv-SE" smtClean="0"/>
              <a:t>2020-01-17</a:t>
            </a:fld>
            <a:endParaRPr lang="sv-SE"/>
          </a:p>
        </p:txBody>
      </p:sp>
      <p:sp>
        <p:nvSpPr>
          <p:cNvPr id="4" name="Platshållare för sidfot 3">
            <a:extLst>
              <a:ext uri="{FF2B5EF4-FFF2-40B4-BE49-F238E27FC236}">
                <a16:creationId xmlns:a16="http://schemas.microsoft.com/office/drawing/2014/main" id="{D7333B47-EDC4-41B4-AD8F-596A8502E8D7}"/>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C073362B-C184-4AFD-853E-E9EF5DEE5CFA}"/>
              </a:ext>
            </a:extLst>
          </p:cNvPr>
          <p:cNvSpPr>
            <a:spLocks noGrp="1"/>
          </p:cNvSpPr>
          <p:nvPr>
            <p:ph type="sldNum" sz="quarter" idx="12"/>
          </p:nvPr>
        </p:nvSpPr>
        <p:spPr/>
        <p:txBody>
          <a:bodyPr/>
          <a:lstStyle/>
          <a:p>
            <a:fld id="{186E6A5F-23C7-4B84-BFB3-F262929C614F}" type="slidenum">
              <a:rPr lang="sv-SE" smtClean="0"/>
              <a:t>‹#›</a:t>
            </a:fld>
            <a:endParaRPr lang="sv-SE"/>
          </a:p>
        </p:txBody>
      </p:sp>
    </p:spTree>
    <p:extLst>
      <p:ext uri="{BB962C8B-B14F-4D97-AF65-F5344CB8AC3E}">
        <p14:creationId xmlns:p14="http://schemas.microsoft.com/office/powerpoint/2010/main" val="2117063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1088A8DA-35E1-4DF0-BBDA-2D5AD68CA046}"/>
              </a:ext>
            </a:extLst>
          </p:cNvPr>
          <p:cNvSpPr>
            <a:spLocks noGrp="1"/>
          </p:cNvSpPr>
          <p:nvPr>
            <p:ph type="dt" sz="half" idx="10"/>
          </p:nvPr>
        </p:nvSpPr>
        <p:spPr/>
        <p:txBody>
          <a:bodyPr/>
          <a:lstStyle/>
          <a:p>
            <a:fld id="{CAFE10A1-6D58-4384-AAB8-2C442CC1DE65}" type="datetimeFigureOut">
              <a:rPr lang="sv-SE" smtClean="0"/>
              <a:t>2020-01-17</a:t>
            </a:fld>
            <a:endParaRPr lang="sv-SE"/>
          </a:p>
        </p:txBody>
      </p:sp>
      <p:sp>
        <p:nvSpPr>
          <p:cNvPr id="3" name="Platshållare för sidfot 2">
            <a:extLst>
              <a:ext uri="{FF2B5EF4-FFF2-40B4-BE49-F238E27FC236}">
                <a16:creationId xmlns:a16="http://schemas.microsoft.com/office/drawing/2014/main" id="{A351AE43-34C9-4EE4-80D7-D9DD1789E886}"/>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54E17799-80A6-46CE-93B9-1B66972D48F4}"/>
              </a:ext>
            </a:extLst>
          </p:cNvPr>
          <p:cNvSpPr>
            <a:spLocks noGrp="1"/>
          </p:cNvSpPr>
          <p:nvPr>
            <p:ph type="sldNum" sz="quarter" idx="12"/>
          </p:nvPr>
        </p:nvSpPr>
        <p:spPr/>
        <p:txBody>
          <a:bodyPr/>
          <a:lstStyle/>
          <a:p>
            <a:fld id="{186E6A5F-23C7-4B84-BFB3-F262929C614F}" type="slidenum">
              <a:rPr lang="sv-SE" smtClean="0"/>
              <a:t>‹#›</a:t>
            </a:fld>
            <a:endParaRPr lang="sv-SE"/>
          </a:p>
        </p:txBody>
      </p:sp>
    </p:spTree>
    <p:extLst>
      <p:ext uri="{BB962C8B-B14F-4D97-AF65-F5344CB8AC3E}">
        <p14:creationId xmlns:p14="http://schemas.microsoft.com/office/powerpoint/2010/main" val="3078145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D0BB7B3-424C-48CD-AC56-643F11B66A10}"/>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4EE86AB-8879-4FFB-AEAE-4C3388D7D2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3317E9B2-2307-4686-9DE7-154B7C6504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7C141C68-8C4D-4924-AB23-E4E8122E41DD}"/>
              </a:ext>
            </a:extLst>
          </p:cNvPr>
          <p:cNvSpPr>
            <a:spLocks noGrp="1"/>
          </p:cNvSpPr>
          <p:nvPr>
            <p:ph type="dt" sz="half" idx="10"/>
          </p:nvPr>
        </p:nvSpPr>
        <p:spPr/>
        <p:txBody>
          <a:bodyPr/>
          <a:lstStyle/>
          <a:p>
            <a:fld id="{CAFE10A1-6D58-4384-AAB8-2C442CC1DE65}" type="datetimeFigureOut">
              <a:rPr lang="sv-SE" smtClean="0"/>
              <a:t>2020-01-17</a:t>
            </a:fld>
            <a:endParaRPr lang="sv-SE"/>
          </a:p>
        </p:txBody>
      </p:sp>
      <p:sp>
        <p:nvSpPr>
          <p:cNvPr id="6" name="Platshållare för sidfot 5">
            <a:extLst>
              <a:ext uri="{FF2B5EF4-FFF2-40B4-BE49-F238E27FC236}">
                <a16:creationId xmlns:a16="http://schemas.microsoft.com/office/drawing/2014/main" id="{B2CABF17-9409-4255-AA67-B0EE712329D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CE8E3C8-0F3B-40CD-9C31-B1283F004D34}"/>
              </a:ext>
            </a:extLst>
          </p:cNvPr>
          <p:cNvSpPr>
            <a:spLocks noGrp="1"/>
          </p:cNvSpPr>
          <p:nvPr>
            <p:ph type="sldNum" sz="quarter" idx="12"/>
          </p:nvPr>
        </p:nvSpPr>
        <p:spPr/>
        <p:txBody>
          <a:bodyPr/>
          <a:lstStyle/>
          <a:p>
            <a:fld id="{186E6A5F-23C7-4B84-BFB3-F262929C614F}" type="slidenum">
              <a:rPr lang="sv-SE" smtClean="0"/>
              <a:t>‹#›</a:t>
            </a:fld>
            <a:endParaRPr lang="sv-SE"/>
          </a:p>
        </p:txBody>
      </p:sp>
    </p:spTree>
    <p:extLst>
      <p:ext uri="{BB962C8B-B14F-4D97-AF65-F5344CB8AC3E}">
        <p14:creationId xmlns:p14="http://schemas.microsoft.com/office/powerpoint/2010/main" val="3392426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AEEB870-2848-4348-98EE-49ADC3B4086B}"/>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D2043E05-42BC-4BBB-91C9-71575977D4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A76C3D9A-63F0-48A1-8A75-DD107A1311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D5E5E6DC-F5D5-4A29-B879-43FA49484539}"/>
              </a:ext>
            </a:extLst>
          </p:cNvPr>
          <p:cNvSpPr>
            <a:spLocks noGrp="1"/>
          </p:cNvSpPr>
          <p:nvPr>
            <p:ph type="dt" sz="half" idx="10"/>
          </p:nvPr>
        </p:nvSpPr>
        <p:spPr/>
        <p:txBody>
          <a:bodyPr/>
          <a:lstStyle/>
          <a:p>
            <a:fld id="{CAFE10A1-6D58-4384-AAB8-2C442CC1DE65}" type="datetimeFigureOut">
              <a:rPr lang="sv-SE" smtClean="0"/>
              <a:t>2020-01-17</a:t>
            </a:fld>
            <a:endParaRPr lang="sv-SE"/>
          </a:p>
        </p:txBody>
      </p:sp>
      <p:sp>
        <p:nvSpPr>
          <p:cNvPr id="6" name="Platshållare för sidfot 5">
            <a:extLst>
              <a:ext uri="{FF2B5EF4-FFF2-40B4-BE49-F238E27FC236}">
                <a16:creationId xmlns:a16="http://schemas.microsoft.com/office/drawing/2014/main" id="{FB2E15D7-EC55-48AD-88A8-E7A752C7046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412F5CE-2E94-4F2C-96F0-0F6A865F13AE}"/>
              </a:ext>
            </a:extLst>
          </p:cNvPr>
          <p:cNvSpPr>
            <a:spLocks noGrp="1"/>
          </p:cNvSpPr>
          <p:nvPr>
            <p:ph type="sldNum" sz="quarter" idx="12"/>
          </p:nvPr>
        </p:nvSpPr>
        <p:spPr/>
        <p:txBody>
          <a:bodyPr/>
          <a:lstStyle/>
          <a:p>
            <a:fld id="{186E6A5F-23C7-4B84-BFB3-F262929C614F}" type="slidenum">
              <a:rPr lang="sv-SE" smtClean="0"/>
              <a:t>‹#›</a:t>
            </a:fld>
            <a:endParaRPr lang="sv-SE"/>
          </a:p>
        </p:txBody>
      </p:sp>
    </p:spTree>
    <p:extLst>
      <p:ext uri="{BB962C8B-B14F-4D97-AF65-F5344CB8AC3E}">
        <p14:creationId xmlns:p14="http://schemas.microsoft.com/office/powerpoint/2010/main" val="1241317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2E4968B1-401F-4250-89C3-8D87ED1379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7AEC8E6-0BB9-48EC-9758-9560A8DAA7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38CB1AC-28D9-49FA-A4E8-C839E0AED8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FE10A1-6D58-4384-AAB8-2C442CC1DE65}" type="datetimeFigureOut">
              <a:rPr lang="sv-SE" smtClean="0"/>
              <a:t>2020-01-17</a:t>
            </a:fld>
            <a:endParaRPr lang="sv-SE"/>
          </a:p>
        </p:txBody>
      </p:sp>
      <p:sp>
        <p:nvSpPr>
          <p:cNvPr id="5" name="Platshållare för sidfot 4">
            <a:extLst>
              <a:ext uri="{FF2B5EF4-FFF2-40B4-BE49-F238E27FC236}">
                <a16:creationId xmlns:a16="http://schemas.microsoft.com/office/drawing/2014/main" id="{8547C0D7-D94C-45CF-A841-0DB0BD6F7B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51DAEA4E-8BF4-4BAB-9E9D-6A7299C7BA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6E6A5F-23C7-4B84-BFB3-F262929C614F}" type="slidenum">
              <a:rPr lang="sv-SE" smtClean="0"/>
              <a:t>‹#›</a:t>
            </a:fld>
            <a:endParaRPr lang="sv-SE"/>
          </a:p>
        </p:txBody>
      </p:sp>
      <p:sp>
        <p:nvSpPr>
          <p:cNvPr id="7" name="Platshållare för datum 3">
            <a:extLst>
              <a:ext uri="{FF2B5EF4-FFF2-40B4-BE49-F238E27FC236}">
                <a16:creationId xmlns:a16="http://schemas.microsoft.com/office/drawing/2014/main" id="{555D696F-1289-43C4-946B-7507DE4E8456}"/>
              </a:ext>
            </a:extLst>
          </p:cNvPr>
          <p:cNvSpPr txBox="1">
            <a:spLocks/>
          </p:cNvSpPr>
          <p:nvPr userDrawn="1"/>
        </p:nvSpPr>
        <p:spPr>
          <a:xfrm>
            <a:off x="838200" y="6356350"/>
            <a:ext cx="2743200" cy="365125"/>
          </a:xfrm>
          <a:prstGeom prst="rect">
            <a:avLst/>
          </a:prstGeom>
        </p:spPr>
        <p:txBody>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AFE10A1-6D58-4384-AAB8-2C442CC1DE65}" type="datetimeFigureOut">
              <a:rPr lang="sv-SE" smtClean="0"/>
              <a:pPr/>
              <a:t>2020-01-17</a:t>
            </a:fld>
            <a:endParaRPr lang="sv-SE"/>
          </a:p>
        </p:txBody>
      </p:sp>
      <p:sp>
        <p:nvSpPr>
          <p:cNvPr id="8" name="Platshållare för bildnummer 5">
            <a:extLst>
              <a:ext uri="{FF2B5EF4-FFF2-40B4-BE49-F238E27FC236}">
                <a16:creationId xmlns:a16="http://schemas.microsoft.com/office/drawing/2014/main" id="{1C7511DF-40FF-4F1C-88C3-1D6FFB86C5D5}"/>
              </a:ext>
            </a:extLst>
          </p:cNvPr>
          <p:cNvSpPr txBox="1">
            <a:spLocks/>
          </p:cNvSpPr>
          <p:nvPr userDrawn="1"/>
        </p:nvSpPr>
        <p:spPr>
          <a:xfrm>
            <a:off x="8610600" y="6356350"/>
            <a:ext cx="2743200" cy="365125"/>
          </a:xfrm>
          <a:prstGeom prst="rect">
            <a:avLst/>
          </a:prstGeom>
        </p:spPr>
        <p:txBody>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86E6A5F-23C7-4B84-BFB3-F262929C614F}" type="slidenum">
              <a:rPr lang="sv-SE" smtClean="0"/>
              <a:pPr/>
              <a:t>‹#›</a:t>
            </a:fld>
            <a:endParaRPr lang="sv-SE"/>
          </a:p>
        </p:txBody>
      </p:sp>
      <p:pic>
        <p:nvPicPr>
          <p:cNvPr id="9" name="Bildobjekt 8">
            <a:extLst>
              <a:ext uri="{FF2B5EF4-FFF2-40B4-BE49-F238E27FC236}">
                <a16:creationId xmlns:a16="http://schemas.microsoft.com/office/drawing/2014/main" id="{0EE57B6D-691A-4E13-BD1B-884A63DAC0CA}"/>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5724524"/>
            <a:ext cx="12192000" cy="1133475"/>
          </a:xfrm>
          <a:prstGeom prst="rect">
            <a:avLst/>
          </a:prstGeom>
        </p:spPr>
      </p:pic>
      <p:pic>
        <p:nvPicPr>
          <p:cNvPr id="10" name="Bildobjekt 9">
            <a:extLst>
              <a:ext uri="{FF2B5EF4-FFF2-40B4-BE49-F238E27FC236}">
                <a16:creationId xmlns:a16="http://schemas.microsoft.com/office/drawing/2014/main" id="{BFF015AC-B857-4D11-A176-CD02C1A59C4E}"/>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877301" y="6050594"/>
            <a:ext cx="2209798" cy="483556"/>
          </a:xfrm>
          <a:prstGeom prst="rect">
            <a:avLst/>
          </a:prstGeom>
        </p:spPr>
      </p:pic>
    </p:spTree>
    <p:extLst>
      <p:ext uri="{BB962C8B-B14F-4D97-AF65-F5344CB8AC3E}">
        <p14:creationId xmlns:p14="http://schemas.microsoft.com/office/powerpoint/2010/main" val="28028434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B7C916F4-8EE4-437E-9B1B-83FDE3B9EAC7}"/>
              </a:ext>
            </a:extLst>
          </p:cNvPr>
          <p:cNvSpPr/>
          <p:nvPr/>
        </p:nvSpPr>
        <p:spPr>
          <a:xfrm>
            <a:off x="1527858" y="2013995"/>
            <a:ext cx="9606989" cy="1323439"/>
          </a:xfrm>
          <a:prstGeom prst="rect">
            <a:avLst/>
          </a:prstGeom>
          <a:effectLst>
            <a:glow rad="139700">
              <a:schemeClr val="accent4">
                <a:satMod val="175000"/>
                <a:alpha val="40000"/>
              </a:schemeClr>
            </a:glow>
          </a:effectLst>
          <a:scene3d>
            <a:camera prst="orthographicFront">
              <a:rot lat="21299999" lon="21299997" rev="0"/>
            </a:camera>
            <a:lightRig rig="threePt" dir="t"/>
          </a:scene3d>
        </p:spPr>
        <p:txBody>
          <a:bodyPr wrap="square">
            <a:spAutoFit/>
          </a:bodyPr>
          <a:lstStyle/>
          <a:p>
            <a:pPr algn="ctr">
              <a:spcAft>
                <a:spcPts val="0"/>
              </a:spcAft>
            </a:pPr>
            <a:r>
              <a:rPr lang="sv-SE" sz="8000" b="1" dirty="0">
                <a:latin typeface="Calibri" panose="020F0502020204030204" pitchFamily="34" charset="0"/>
                <a:ea typeface="Times New Roman" panose="02020603050405020304" pitchFamily="18" charset="0"/>
                <a:cs typeface="Times New Roman" panose="02020603050405020304" pitchFamily="18" charset="0"/>
              </a:rPr>
              <a:t>Avtalskrav 2020</a:t>
            </a:r>
            <a:endParaRPr lang="sv-SE" sz="80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8074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29CBA527-47C9-4B39-BFCE-FDB976B291B6}"/>
              </a:ext>
            </a:extLst>
          </p:cNvPr>
          <p:cNvSpPr/>
          <p:nvPr/>
        </p:nvSpPr>
        <p:spPr>
          <a:xfrm>
            <a:off x="374248" y="552670"/>
            <a:ext cx="11817752" cy="4770537"/>
          </a:xfrm>
          <a:prstGeom prst="rect">
            <a:avLst/>
          </a:prstGeom>
        </p:spPr>
        <p:txBody>
          <a:bodyPr wrap="square">
            <a:spAutoFit/>
          </a:bodyPr>
          <a:lstStyle/>
          <a:p>
            <a:pPr>
              <a:spcAft>
                <a:spcPts val="0"/>
              </a:spcAft>
            </a:pPr>
            <a:r>
              <a:rPr lang="sv-SE" sz="2700" b="1" dirty="0">
                <a:latin typeface="Calibri" panose="020F0502020204030204" pitchFamily="34" charset="0"/>
                <a:ea typeface="Times New Roman" panose="02020603050405020304" pitchFamily="18" charset="0"/>
                <a:cs typeface="Times New Roman" panose="02020603050405020304" pitchFamily="18" charset="0"/>
              </a:rPr>
              <a:t>Anställningsavtal</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sv-SE" sz="2700" dirty="0">
                <a:latin typeface="Calibri" panose="020F0502020204030204" pitchFamily="34" charset="0"/>
                <a:ea typeface="Times New Roman" panose="02020603050405020304" pitchFamily="18" charset="0"/>
                <a:cs typeface="Times New Roman" panose="02020603050405020304" pitchFamily="18" charset="0"/>
              </a:rPr>
              <a:t>Den lokala fackliga organisationen ska utan dröjsmål erhålla kopia på anställningsbevis avseende samtliga anställningar som ingås på företaget inom avtalsområdet.</a:t>
            </a:r>
          </a:p>
          <a:p>
            <a:pPr>
              <a:spcAft>
                <a:spcPts val="0"/>
              </a:spcAft>
            </a:pPr>
            <a:endParaRPr lang="sv-SE" sz="14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sv-SE" sz="2700" b="1" dirty="0">
                <a:latin typeface="Calibri" panose="020F0502020204030204" pitchFamily="34" charset="0"/>
                <a:ea typeface="Times New Roman" panose="02020603050405020304" pitchFamily="18" charset="0"/>
                <a:cs typeface="Times New Roman" panose="02020603050405020304" pitchFamily="18" charset="0"/>
              </a:rPr>
              <a:t>Lönebesked</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sv-SE" sz="2700" dirty="0">
                <a:latin typeface="Calibri" panose="020F0502020204030204" pitchFamily="34" charset="0"/>
                <a:ea typeface="Times New Roman" panose="02020603050405020304" pitchFamily="18" charset="0"/>
                <a:cs typeface="Times New Roman" panose="02020603050405020304" pitchFamily="18" charset="0"/>
              </a:rPr>
              <a:t>Arbetsgivaren ska utfärda skriftligt lönebesked där tidsperiod, arbetstid, lön och övriga ersättningar samt avdrag särskilt framgår, såtillvida annat inte överenskommits.</a:t>
            </a:r>
          </a:p>
          <a:p>
            <a:pPr>
              <a:spcAft>
                <a:spcPts val="0"/>
              </a:spcAft>
            </a:pPr>
            <a:endParaRPr lang="sv-SE" sz="10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sv-SE" sz="2700" dirty="0">
                <a:latin typeface="Calibri" panose="020F0502020204030204" pitchFamily="34" charset="0"/>
                <a:ea typeface="Times New Roman" panose="02020603050405020304" pitchFamily="18" charset="0"/>
                <a:cs typeface="Times New Roman" panose="02020603050405020304" pitchFamily="18" charset="0"/>
              </a:rPr>
              <a:t>Avsättningen till avtalspension inklusive eventuella kompletterande premier ska redovisas på lönespecifikationerna.</a:t>
            </a:r>
            <a:r>
              <a:rPr lang="sv-SE" sz="2800" dirty="0">
                <a:latin typeface="Calibri" panose="020F0502020204030204" pitchFamily="34" charset="0"/>
                <a:ea typeface="Times New Roman" panose="02020603050405020304" pitchFamily="18" charset="0"/>
                <a:cs typeface="Times New Roman" panose="02020603050405020304" pitchFamily="18" charset="0"/>
              </a:rPr>
              <a:t> </a:t>
            </a:r>
            <a:endParaRPr lang="sv-SE" sz="28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95638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6C63420E-AF25-484E-93C3-290D8AD026A8}"/>
              </a:ext>
            </a:extLst>
          </p:cNvPr>
          <p:cNvSpPr/>
          <p:nvPr/>
        </p:nvSpPr>
        <p:spPr>
          <a:xfrm>
            <a:off x="198698" y="378574"/>
            <a:ext cx="11777712" cy="5386090"/>
          </a:xfrm>
          <a:prstGeom prst="rect">
            <a:avLst/>
          </a:prstGeom>
        </p:spPr>
        <p:txBody>
          <a:bodyPr wrap="square">
            <a:spAutoFit/>
          </a:bodyPr>
          <a:lstStyle/>
          <a:p>
            <a:pPr>
              <a:spcAft>
                <a:spcPts val="0"/>
              </a:spcAft>
            </a:pPr>
            <a:r>
              <a:rPr lang="sv-SE" sz="2700" b="1" dirty="0">
                <a:latin typeface="Calibri" panose="020F0502020204030204" pitchFamily="34" charset="0"/>
                <a:ea typeface="Times New Roman" panose="02020603050405020304" pitchFamily="18" charset="0"/>
                <a:cs typeface="Times New Roman" panose="02020603050405020304" pitchFamily="18" charset="0"/>
              </a:rPr>
              <a:t>Arbetsgivarintyg</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sv-SE" sz="2700" dirty="0">
                <a:latin typeface="Calibri" panose="020F0502020204030204" pitchFamily="34" charset="0"/>
                <a:ea typeface="Times New Roman" panose="02020603050405020304" pitchFamily="18" charset="0"/>
                <a:cs typeface="Times New Roman" panose="02020603050405020304" pitchFamily="18" charset="0"/>
              </a:rPr>
              <a:t>Arbetsgivare ska inom två veckor efter avslutad anställning utfärda arbetsgivarintyg till berörda arbetstagare.</a:t>
            </a:r>
            <a:r>
              <a:rPr lang="sv-SE" sz="2700" b="1" dirty="0">
                <a:latin typeface="Calibri" panose="020F0502020204030204" pitchFamily="34" charset="0"/>
                <a:ea typeface="Times New Roman" panose="02020603050405020304" pitchFamily="18" charset="0"/>
                <a:cs typeface="Times New Roman" panose="02020603050405020304" pitchFamily="18" charset="0"/>
              </a:rPr>
              <a:t> </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endParaRPr lang="sv-SE" sz="2700" b="1" dirty="0">
              <a:latin typeface="Calibri" panose="020F0502020204030204" pitchFamily="34" charset="0"/>
              <a:ea typeface="Times New Roman" panose="02020603050405020304" pitchFamily="18" charset="0"/>
              <a:cs typeface="Times New Roman" panose="02020603050405020304" pitchFamily="18" charset="0"/>
            </a:endParaRPr>
          </a:p>
          <a:p>
            <a:pPr>
              <a:spcAft>
                <a:spcPts val="0"/>
              </a:spcAft>
            </a:pPr>
            <a:r>
              <a:rPr lang="pl-PL" sz="2700" b="1" dirty="0">
                <a:latin typeface="Calibri" panose="020F0502020204030204" pitchFamily="34" charset="0"/>
                <a:ea typeface="Times New Roman" panose="02020603050405020304" pitchFamily="18" charset="0"/>
                <a:cs typeface="Times New Roman" panose="02020603050405020304" pitchFamily="18" charset="0"/>
              </a:rPr>
              <a:t>Övrigt</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pl-PL" sz="2700" dirty="0">
                <a:latin typeface="Calibri" panose="020F0502020204030204" pitchFamily="34" charset="0"/>
                <a:ea typeface="Times New Roman" panose="02020603050405020304" pitchFamily="18" charset="0"/>
                <a:cs typeface="Times New Roman" panose="02020603050405020304" pitchFamily="18" charset="0"/>
              </a:rPr>
              <a:t>Övriga ersättningar och tillägg i avtalen höjs i enlighet med tidigare praxis.</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pl-PL" sz="2700" dirty="0">
                <a:latin typeface="Calibri" panose="020F0502020204030204" pitchFamily="34" charset="0"/>
                <a:ea typeface="Times New Roman" panose="02020603050405020304" pitchFamily="18" charset="0"/>
                <a:cs typeface="Times New Roman" panose="02020603050405020304" pitchFamily="18" charset="0"/>
              </a:rPr>
              <a:t> </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pl-PL" sz="2700" b="1" dirty="0">
                <a:latin typeface="Calibri" panose="020F0502020204030204" pitchFamily="34" charset="0"/>
                <a:ea typeface="Times New Roman" panose="02020603050405020304" pitchFamily="18" charset="0"/>
                <a:cs typeface="Times New Roman" panose="02020603050405020304" pitchFamily="18" charset="0"/>
              </a:rPr>
              <a:t>Avtalsperiod </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pl-PL" sz="2700" dirty="0">
                <a:latin typeface="Calibri" panose="020F0502020204030204" pitchFamily="34" charset="0"/>
                <a:ea typeface="Times New Roman" panose="02020603050405020304" pitchFamily="18" charset="0"/>
                <a:cs typeface="Times New Roman" panose="02020603050405020304" pitchFamily="18" charset="0"/>
              </a:rPr>
              <a:t>Utgångspunkten för avtalskraven är ett ettårigt avtal. </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pl-PL" sz="2000" dirty="0">
                <a:latin typeface="Calibri" panose="020F0502020204030204" pitchFamily="34" charset="0"/>
                <a:ea typeface="Times New Roman" panose="02020603050405020304" pitchFamily="18" charset="0"/>
                <a:cs typeface="Times New Roman" panose="02020603050405020304" pitchFamily="18" charset="0"/>
              </a:rPr>
              <a:t> </a:t>
            </a:r>
            <a:endParaRPr lang="sv-SE" sz="20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sv-SE" sz="2700" dirty="0">
                <a:latin typeface="Calibri" panose="020F0502020204030204" pitchFamily="34" charset="0"/>
                <a:ea typeface="Times New Roman" panose="02020603050405020304" pitchFamily="18" charset="0"/>
                <a:cs typeface="Times New Roman" panose="02020603050405020304" pitchFamily="18" charset="0"/>
              </a:rPr>
              <a:t>Livsmedelsarbetareförbundet förbehåller sig rätten att komplettera avtalskraven vid senare tillfälle vad gäller branschspecifika avtalskrav i enlighet med tidigare praxis.</a:t>
            </a:r>
            <a:endParaRPr lang="sv-SE" sz="27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44347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652C0DC0-CBBC-419C-B9A7-88592EA3816F}"/>
              </a:ext>
            </a:extLst>
          </p:cNvPr>
          <p:cNvSpPr/>
          <p:nvPr/>
        </p:nvSpPr>
        <p:spPr>
          <a:xfrm>
            <a:off x="549256" y="692559"/>
            <a:ext cx="11338814" cy="4370427"/>
          </a:xfrm>
          <a:prstGeom prst="rect">
            <a:avLst/>
          </a:prstGeom>
        </p:spPr>
        <p:txBody>
          <a:bodyPr wrap="square">
            <a:spAutoFit/>
          </a:bodyPr>
          <a:lstStyle/>
          <a:p>
            <a:pPr>
              <a:spcAft>
                <a:spcPts val="0"/>
              </a:spcAft>
            </a:pPr>
            <a:r>
              <a:rPr lang="sv-SE" sz="2000" dirty="0">
                <a:latin typeface="Calibri" panose="020F0502020204030204" pitchFamily="34" charset="0"/>
                <a:ea typeface="Times New Roman" panose="02020603050405020304" pitchFamily="18" charset="0"/>
                <a:cs typeface="Times New Roman" panose="02020603050405020304" pitchFamily="18" charset="0"/>
              </a:rPr>
              <a:t>Bilaga 1 </a:t>
            </a:r>
          </a:p>
          <a:p>
            <a:pPr>
              <a:spcAft>
                <a:spcPts val="0"/>
              </a:spcAft>
            </a:pPr>
            <a:endParaRPr lang="sv-SE" dirty="0">
              <a:latin typeface="Verdana" panose="020B0604030504040204" pitchFamily="34" charset="0"/>
              <a:ea typeface="Times New Roman" panose="02020603050405020304" pitchFamily="18" charset="0"/>
              <a:cs typeface="Times New Roman" panose="02020603050405020304" pitchFamily="18" charset="0"/>
            </a:endParaRPr>
          </a:p>
          <a:p>
            <a:pPr marL="342900" lvl="0" indent="-342900">
              <a:spcAft>
                <a:spcPts val="0"/>
              </a:spcAft>
              <a:buSzPct val="100000"/>
              <a:buFont typeface="Times New Roman" panose="02020603050405020304" pitchFamily="18" charset="0"/>
              <a:buAutoNum type="arabicPeriod"/>
            </a:pPr>
            <a:r>
              <a:rPr lang="pl-PL" sz="2400" dirty="0">
                <a:latin typeface="Calibri" panose="020F0502020204030204" pitchFamily="34" charset="0"/>
                <a:ea typeface="Times New Roman" panose="02020603050405020304" pitchFamily="18" charset="0"/>
                <a:cs typeface="Calibri" panose="020F0502020204030204" pitchFamily="34" charset="0"/>
              </a:rPr>
              <a:t>De gemensamma villkoren behöver förändras eller tillföras villkor som säkerställer att alla företag skickar rätt löneunderlag och/eller rapporterar individer till Fora vid inrapportering av löner. </a:t>
            </a:r>
            <a:r>
              <a:rPr lang="pl-PL" sz="2400" dirty="0">
                <a:latin typeface="Calibri" panose="020F0502020204030204" pitchFamily="34" charset="0"/>
                <a:ea typeface="Times New Roman" panose="02020603050405020304" pitchFamily="18" charset="0"/>
                <a:cs typeface="Times New Roman" panose="02020603050405020304" pitchFamily="18" charset="0"/>
              </a:rPr>
              <a:t>Det finns ingen möjlighet att utdöma sanktioner eller stämma för kollektivavtalsbrott då företag inte redovisar </a:t>
            </a:r>
            <a:r>
              <a:rPr lang="sv-SE" sz="2400" dirty="0">
                <a:latin typeface="Calibri" panose="020F0502020204030204" pitchFamily="34" charset="0"/>
                <a:ea typeface="Times New Roman" panose="02020603050405020304" pitchFamily="18" charset="0"/>
                <a:cs typeface="Times New Roman" panose="02020603050405020304" pitchFamily="18" charset="0"/>
              </a:rPr>
              <a:t>rätt </a:t>
            </a:r>
            <a:r>
              <a:rPr lang="pl-PL" sz="2400" dirty="0">
                <a:latin typeface="Calibri" panose="020F0502020204030204" pitchFamily="34" charset="0"/>
                <a:ea typeface="Times New Roman" panose="02020603050405020304" pitchFamily="18" charset="0"/>
                <a:cs typeface="Times New Roman" panose="02020603050405020304" pitchFamily="18" charset="0"/>
              </a:rPr>
              <a:t>löneunderlag. Detta behöver förändras. </a:t>
            </a:r>
            <a:endParaRPr lang="sv-SE" sz="2400" dirty="0">
              <a:latin typeface="Verdana" panose="020B0604030504040204" pitchFamily="34" charset="0"/>
              <a:ea typeface="Times New Roman" panose="02020603050405020304" pitchFamily="18" charset="0"/>
              <a:cs typeface="Times New Roman" panose="02020603050405020304" pitchFamily="18" charset="0"/>
            </a:endParaRPr>
          </a:p>
          <a:p>
            <a:pPr marL="457200">
              <a:spcAft>
                <a:spcPts val="0"/>
              </a:spcAft>
            </a:pPr>
            <a:r>
              <a:rPr lang="pl-PL" sz="2400" dirty="0">
                <a:latin typeface="Calibri" panose="020F0502020204030204" pitchFamily="34" charset="0"/>
                <a:ea typeface="Times New Roman" panose="02020603050405020304" pitchFamily="18" charset="0"/>
                <a:cs typeface="Times New Roman" panose="02020603050405020304" pitchFamily="18" charset="0"/>
              </a:rPr>
              <a:t> </a:t>
            </a:r>
            <a:endParaRPr lang="sv-SE" sz="2400" dirty="0">
              <a:latin typeface="Verdana" panose="020B0604030504040204" pitchFamily="34" charset="0"/>
              <a:ea typeface="Times New Roman" panose="02020603050405020304" pitchFamily="18" charset="0"/>
              <a:cs typeface="Times New Roman" panose="02020603050405020304" pitchFamily="18" charset="0"/>
            </a:endParaRPr>
          </a:p>
          <a:p>
            <a:pPr marL="342900" lvl="0" indent="-342900">
              <a:spcAft>
                <a:spcPts val="0"/>
              </a:spcAft>
              <a:buSzPct val="100000"/>
              <a:buFont typeface="+mj-lt"/>
              <a:buAutoNum type="arabicPeriod" startAt="2"/>
            </a:pPr>
            <a:r>
              <a:rPr lang="pl-PL" sz="2400" dirty="0">
                <a:latin typeface="Calibri" panose="020F0502020204030204" pitchFamily="34" charset="0"/>
                <a:ea typeface="Times New Roman" panose="02020603050405020304" pitchFamily="18" charset="0"/>
                <a:cs typeface="Calibri" panose="020F0502020204030204" pitchFamily="34" charset="0"/>
              </a:rPr>
              <a:t>I trygghetsförsäkringen vid arbetsskada (TFA) tas vållandeprövningen vid arbetssjukdom bort och arbetssjukdom ersätts fullt ut enligt skadeståndsrättsliga åtgärder. </a:t>
            </a:r>
            <a:r>
              <a:rPr lang="pl-PL" sz="2400" dirty="0">
                <a:latin typeface="Calibri" panose="020F0502020204030204" pitchFamily="34" charset="0"/>
                <a:ea typeface="Times New Roman" panose="02020603050405020304" pitchFamily="18" charset="0"/>
              </a:rPr>
              <a:t>För arbetssjukdomar orsakade av asbestexponering i arbetet ska åldersgränsen 75 år tas </a:t>
            </a:r>
            <a:r>
              <a:rPr lang="sv-SE" sz="2400" dirty="0">
                <a:latin typeface="Calibri" panose="020F0502020204030204" pitchFamily="34" charset="0"/>
                <a:ea typeface="Times New Roman" panose="02020603050405020304" pitchFamily="18" charset="0"/>
              </a:rPr>
              <a:t>bort.  </a:t>
            </a:r>
            <a:endParaRPr lang="sv-SE" sz="2400" dirty="0"/>
          </a:p>
        </p:txBody>
      </p:sp>
    </p:spTree>
    <p:extLst>
      <p:ext uri="{BB962C8B-B14F-4D97-AF65-F5344CB8AC3E}">
        <p14:creationId xmlns:p14="http://schemas.microsoft.com/office/powerpoint/2010/main" val="439213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3F66B616-ED5F-409E-B4C9-C3781BCD14A8}"/>
              </a:ext>
            </a:extLst>
          </p:cNvPr>
          <p:cNvSpPr/>
          <p:nvPr/>
        </p:nvSpPr>
        <p:spPr>
          <a:xfrm>
            <a:off x="1050050" y="1527705"/>
            <a:ext cx="10405640" cy="2677656"/>
          </a:xfrm>
          <a:prstGeom prst="rect">
            <a:avLst/>
          </a:prstGeom>
        </p:spPr>
        <p:txBody>
          <a:bodyPr wrap="square">
            <a:spAutoFit/>
          </a:bodyPr>
          <a:lstStyle/>
          <a:p>
            <a:pPr marL="342900" lvl="0" indent="-342900">
              <a:spcAft>
                <a:spcPts val="0"/>
              </a:spcAft>
              <a:buSzPct val="100000"/>
              <a:buFont typeface="+mj-lt"/>
              <a:buAutoNum type="arabicPeriod" startAt="3"/>
            </a:pPr>
            <a:r>
              <a:rPr lang="pl-PL" sz="2400" dirty="0">
                <a:latin typeface="Calibri" panose="020F0502020204030204" pitchFamily="34" charset="0"/>
                <a:ea typeface="Times New Roman" panose="02020603050405020304" pitchFamily="18" charset="0"/>
                <a:cs typeface="Calibri" panose="020F0502020204030204" pitchFamily="34" charset="0"/>
              </a:rPr>
              <a:t>Omställningsförsäkringen ska ge både omställningsstöd och ekonomiskt engångsbelopp (AGB) till anställda som blir uppsagda på grund av sjukdom (personliga skäl)</a:t>
            </a:r>
            <a:r>
              <a:rPr lang="sv-SE" sz="2400" dirty="0">
                <a:latin typeface="Calibri" panose="020F0502020204030204" pitchFamily="34" charset="0"/>
                <a:ea typeface="Times New Roman" panose="02020603050405020304" pitchFamily="18" charset="0"/>
                <a:cs typeface="Calibri" panose="020F0502020204030204" pitchFamily="34" charset="0"/>
              </a:rPr>
              <a:t>.</a:t>
            </a:r>
          </a:p>
          <a:p>
            <a:pPr>
              <a:spcAft>
                <a:spcPts val="0"/>
              </a:spcAft>
            </a:pPr>
            <a:r>
              <a:rPr lang="pl-PL" sz="2400" dirty="0">
                <a:latin typeface="Calibri" panose="020F0502020204030204" pitchFamily="34" charset="0"/>
                <a:ea typeface="Times New Roman" panose="02020603050405020304" pitchFamily="18" charset="0"/>
                <a:cs typeface="Times New Roman" panose="02020603050405020304" pitchFamily="18" charset="0"/>
              </a:rPr>
              <a:t> </a:t>
            </a:r>
            <a:endParaRPr lang="sv-SE" sz="2400" dirty="0">
              <a:latin typeface="Verdana" panose="020B0604030504040204" pitchFamily="34" charset="0"/>
              <a:ea typeface="Times New Roman" panose="02020603050405020304" pitchFamily="18" charset="0"/>
              <a:cs typeface="Times New Roman" panose="02020603050405020304" pitchFamily="18" charset="0"/>
            </a:endParaRPr>
          </a:p>
          <a:p>
            <a:pPr marL="342900" lvl="0" indent="-342900">
              <a:spcAft>
                <a:spcPts val="0"/>
              </a:spcAft>
              <a:buSzPct val="100000"/>
              <a:buFont typeface="+mj-lt"/>
              <a:buAutoNum type="arabicPeriod" startAt="4"/>
            </a:pPr>
            <a:r>
              <a:rPr lang="pl-PL" sz="2400" dirty="0">
                <a:latin typeface="Calibri" panose="020F0502020204030204" pitchFamily="34" charset="0"/>
                <a:ea typeface="Times New Roman" panose="02020603050405020304" pitchFamily="18" charset="0"/>
                <a:cs typeface="Calibri" panose="020F0502020204030204" pitchFamily="34" charset="0"/>
              </a:rPr>
              <a:t>I Avtalspension SAF-LO ska månadsvisa beräkning, betalning och överföring av premier till avtalspension SAF-LO införas. </a:t>
            </a:r>
            <a:r>
              <a:rPr lang="sv-SE" sz="2400" dirty="0">
                <a:latin typeface="Calibri" panose="020F0502020204030204" pitchFamily="34" charset="0"/>
                <a:ea typeface="Times New Roman" panose="02020603050405020304" pitchFamily="18" charset="0"/>
                <a:cs typeface="Calibri" panose="020F0502020204030204" pitchFamily="34" charset="0"/>
              </a:rPr>
              <a:t>P</a:t>
            </a:r>
            <a:r>
              <a:rPr lang="pl-PL" sz="2400" dirty="0">
                <a:latin typeface="Calibri" panose="020F0502020204030204" pitchFamily="34" charset="0"/>
                <a:ea typeface="Times New Roman" panose="02020603050405020304" pitchFamily="18" charset="0"/>
                <a:cs typeface="Calibri" panose="020F0502020204030204" pitchFamily="34" charset="0"/>
              </a:rPr>
              <a:t>remier till Avtalspension SAF-LO ska betalas in under hela anställningstiden, oavsett den anställdes ålder. </a:t>
            </a:r>
            <a:endParaRPr lang="sv-SE" sz="2400" dirty="0">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4177157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3D6E0343-13BE-4811-B926-9BA0595B3176}"/>
              </a:ext>
            </a:extLst>
          </p:cNvPr>
          <p:cNvSpPr/>
          <p:nvPr/>
        </p:nvSpPr>
        <p:spPr>
          <a:xfrm>
            <a:off x="1435260" y="1238491"/>
            <a:ext cx="10313043" cy="3970318"/>
          </a:xfrm>
          <a:prstGeom prst="rect">
            <a:avLst/>
          </a:prstGeom>
        </p:spPr>
        <p:txBody>
          <a:bodyPr wrap="square">
            <a:spAutoFit/>
          </a:bodyPr>
          <a:lstStyle/>
          <a:p>
            <a:pPr>
              <a:spcAft>
                <a:spcPts val="0"/>
              </a:spcAft>
            </a:pPr>
            <a:r>
              <a:rPr lang="sv-SE" sz="2800" dirty="0">
                <a:latin typeface="Calibri" panose="020F0502020204030204" pitchFamily="34" charset="0"/>
                <a:ea typeface="Times New Roman" panose="02020603050405020304" pitchFamily="18" charset="0"/>
                <a:cs typeface="Times New Roman" panose="02020603050405020304" pitchFamily="18" charset="0"/>
              </a:rPr>
              <a:t>Avtalskraven är gemensamma för samtliga branschavtal mellan Livsmedelsarbetareförbundet och Livsmedelsföretagen.</a:t>
            </a:r>
            <a:endParaRPr lang="sv-SE" sz="28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sv-SE" sz="2800" dirty="0">
                <a:latin typeface="Calibri" panose="020F0502020204030204" pitchFamily="34" charset="0"/>
                <a:ea typeface="Times New Roman" panose="02020603050405020304" pitchFamily="18" charset="0"/>
                <a:cs typeface="Times New Roman" panose="02020603050405020304" pitchFamily="18" charset="0"/>
              </a:rPr>
              <a:t> </a:t>
            </a:r>
            <a:endParaRPr lang="sv-SE" sz="2800" dirty="0">
              <a:latin typeface="Verdana" panose="020B0604030504040204" pitchFamily="34" charset="0"/>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sv-SE" sz="2800" dirty="0">
                <a:latin typeface="Calibri" panose="020F0502020204030204" pitchFamily="34" charset="0"/>
                <a:ea typeface="Times New Roman" panose="02020603050405020304" pitchFamily="18" charset="0"/>
                <a:cs typeface="Times New Roman" panose="02020603050405020304" pitchFamily="18" charset="0"/>
              </a:rPr>
              <a:t>Avtalet gäller för perioden den 1 april 2020 till den 31 mars 2021.</a:t>
            </a:r>
            <a:endParaRPr lang="sv-SE" sz="2800" dirty="0">
              <a:latin typeface="Verdana" panose="020B0604030504040204" pitchFamily="34" charset="0"/>
              <a:ea typeface="Times New Roman" panose="02020603050405020304" pitchFamily="18" charset="0"/>
              <a:cs typeface="Times New Roman" panose="02020603050405020304" pitchFamily="18" charset="0"/>
            </a:endParaRPr>
          </a:p>
          <a:p>
            <a:pPr marL="457200">
              <a:spcAft>
                <a:spcPts val="0"/>
              </a:spcAft>
            </a:pPr>
            <a:r>
              <a:rPr lang="sv-SE" sz="2800" dirty="0">
                <a:latin typeface="Calibri" panose="020F0502020204030204" pitchFamily="34" charset="0"/>
                <a:ea typeface="Times New Roman" panose="02020603050405020304" pitchFamily="18" charset="0"/>
                <a:cs typeface="Times New Roman" panose="02020603050405020304" pitchFamily="18" charset="0"/>
              </a:rPr>
              <a:t> </a:t>
            </a:r>
            <a:endParaRPr lang="sv-SE" sz="2800" dirty="0">
              <a:latin typeface="Verdana" panose="020B0604030504040204" pitchFamily="34" charset="0"/>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sv-SE" sz="2800" dirty="0">
                <a:latin typeface="Calibri" panose="020F0502020204030204" pitchFamily="34" charset="0"/>
                <a:ea typeface="Times New Roman" panose="02020603050405020304" pitchFamily="18" charset="0"/>
                <a:cs typeface="Times New Roman" panose="02020603050405020304" pitchFamily="18" charset="0"/>
              </a:rPr>
              <a:t>Parterna ska medverka till att förhandlingar mellan Svenskt Näringsliv och LO om villkorsförändringar i avtalsförsäkringarna genomförs i enlighet med bilaga 1.</a:t>
            </a:r>
            <a:endParaRPr lang="sv-SE" sz="2800" dirty="0">
              <a:latin typeface="Verdana" panose="020B0604030504040204" pitchFamily="34" charset="0"/>
              <a:ea typeface="Times New Roman" panose="02020603050405020304" pitchFamily="18" charset="0"/>
              <a:cs typeface="Times New Roman" panose="02020603050405020304" pitchFamily="18" charset="0"/>
            </a:endParaRPr>
          </a:p>
          <a:p>
            <a:pPr marL="457200">
              <a:spcAft>
                <a:spcPts val="0"/>
              </a:spcAft>
            </a:pPr>
            <a:r>
              <a:rPr lang="sv-SE" sz="2800" dirty="0">
                <a:solidFill>
                  <a:srgbClr val="70AD47"/>
                </a:solidFill>
                <a:latin typeface="Calibri" panose="020F0502020204030204" pitchFamily="34" charset="0"/>
                <a:ea typeface="Times New Roman" panose="02020603050405020304" pitchFamily="18" charset="0"/>
                <a:cs typeface="Times New Roman" panose="02020603050405020304" pitchFamily="18" charset="0"/>
              </a:rPr>
              <a:t> </a:t>
            </a:r>
            <a:endParaRPr lang="sv-SE" sz="28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4155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BCB921EB-30C3-4890-AB37-084124B408B3}"/>
              </a:ext>
            </a:extLst>
          </p:cNvPr>
          <p:cNvSpPr/>
          <p:nvPr/>
        </p:nvSpPr>
        <p:spPr>
          <a:xfrm>
            <a:off x="482278" y="563488"/>
            <a:ext cx="11227443" cy="5078313"/>
          </a:xfrm>
          <a:prstGeom prst="rect">
            <a:avLst/>
          </a:prstGeom>
        </p:spPr>
        <p:txBody>
          <a:bodyPr wrap="square">
            <a:spAutoFit/>
          </a:bodyPr>
          <a:lstStyle/>
          <a:p>
            <a:pPr>
              <a:spcAft>
                <a:spcPts val="0"/>
              </a:spcAft>
            </a:pPr>
            <a:r>
              <a:rPr lang="pl-PL" sz="2700" b="1" dirty="0">
                <a:latin typeface="Calibri" panose="020F0502020204030204" pitchFamily="34" charset="0"/>
                <a:ea typeface="Times New Roman" panose="02020603050405020304" pitchFamily="18" charset="0"/>
                <a:cs typeface="Times New Roman" panose="02020603050405020304" pitchFamily="18" charset="0"/>
              </a:rPr>
              <a:t>Löner </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pl-PL" sz="2700" dirty="0">
                <a:latin typeface="Calibri" panose="020F0502020204030204" pitchFamily="34" charset="0"/>
                <a:ea typeface="Times New Roman" panose="02020603050405020304" pitchFamily="18" charset="0"/>
                <a:cs typeface="Times New Roman" panose="02020603050405020304" pitchFamily="18" charset="0"/>
              </a:rPr>
              <a:t>Lönebestämmelserna ska utformas så att de leder till ökad reallön. </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pl-PL" sz="2700" dirty="0">
                <a:latin typeface="Calibri" panose="020F0502020204030204" pitchFamily="34" charset="0"/>
                <a:ea typeface="Times New Roman" panose="02020603050405020304" pitchFamily="18" charset="0"/>
                <a:cs typeface="Times New Roman" panose="02020603050405020304" pitchFamily="18" charset="0"/>
              </a:rPr>
              <a:t> </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l-PL" sz="2700" dirty="0">
                <a:latin typeface="Calibri" panose="020F0502020204030204" pitchFamily="34" charset="0"/>
                <a:ea typeface="Times New Roman" panose="02020603050405020304" pitchFamily="18" charset="0"/>
                <a:cs typeface="Times New Roman" panose="02020603050405020304" pitchFamily="18" charset="0"/>
              </a:rPr>
              <a:t>Ett löneutrymme skapas på avtalsområdet genom att varje individ bidrar med 3,0 %, dock lägst 783 kronor per månad. För Livsmedelsarbetareförbundets samtliga avtalsområden motsvarar detta en löneökning om X öre i timmen. Områden med lågt löneläge ska särskilt uppmärksammas.</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pl-PL" sz="2700" dirty="0">
                <a:latin typeface="Calibri" panose="020F0502020204030204" pitchFamily="34" charset="0"/>
                <a:ea typeface="Times New Roman" panose="02020603050405020304" pitchFamily="18" charset="0"/>
                <a:cs typeface="Times New Roman" panose="02020603050405020304" pitchFamily="18" charset="0"/>
              </a:rPr>
              <a:t> </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sv-SE" sz="2700" dirty="0">
                <a:latin typeface="Calibri" panose="020F0502020204030204" pitchFamily="34" charset="0"/>
                <a:ea typeface="Times New Roman" panose="02020603050405020304" pitchFamily="18" charset="0"/>
                <a:cs typeface="Times New Roman" panose="02020603050405020304" pitchFamily="18" charset="0"/>
              </a:rPr>
              <a:t>Av löneutrymmet ska alla anställda erhålla </a:t>
            </a:r>
            <a:r>
              <a:rPr lang="pl-PL" sz="2700" dirty="0">
                <a:latin typeface="Calibri" panose="020F0502020204030204" pitchFamily="34" charset="0"/>
                <a:ea typeface="Times New Roman" panose="02020603050405020304" pitchFamily="18" charset="0"/>
                <a:cs typeface="Times New Roman" panose="02020603050405020304" pitchFamily="18" charset="0"/>
              </a:rPr>
              <a:t>X öre per timme genom en individgaranti senast den 31 maj 2020. </a:t>
            </a:r>
            <a:r>
              <a:rPr lang="sv-SE" sz="2700" dirty="0">
                <a:latin typeface="Calibri" panose="020F0502020204030204" pitchFamily="34" charset="0"/>
                <a:ea typeface="Times New Roman" panose="02020603050405020304" pitchFamily="18" charset="0"/>
                <a:cs typeface="Times New Roman" panose="02020603050405020304" pitchFamily="18" charset="0"/>
              </a:rPr>
              <a:t> En lönepott om X öre skapas att fördela i lokala förhandlingar på arbetsplatsen. Områden med lågt löneläge och många kvinnor ska särskilt uppmärksammas vid den lokala fördelningen. </a:t>
            </a:r>
            <a:endParaRPr lang="sv-SE" sz="27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2746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08E6ED54-110F-4314-B8CB-D86229685502}"/>
              </a:ext>
            </a:extLst>
          </p:cNvPr>
          <p:cNvSpPr/>
          <p:nvPr/>
        </p:nvSpPr>
        <p:spPr>
          <a:xfrm>
            <a:off x="470751" y="1056119"/>
            <a:ext cx="11586258" cy="4401205"/>
          </a:xfrm>
          <a:prstGeom prst="rect">
            <a:avLst/>
          </a:prstGeom>
        </p:spPr>
        <p:txBody>
          <a:bodyPr wrap="square">
            <a:spAutoFit/>
          </a:bodyPr>
          <a:lstStyle/>
          <a:p>
            <a:pPr>
              <a:spcAft>
                <a:spcPts val="0"/>
              </a:spcAft>
            </a:pPr>
            <a:r>
              <a:rPr lang="sv-SE" sz="2700" dirty="0">
                <a:latin typeface="Calibri" panose="020F0502020204030204" pitchFamily="34" charset="0"/>
                <a:ea typeface="Times New Roman" panose="02020603050405020304" pitchFamily="18" charset="0"/>
                <a:cs typeface="Times New Roman" panose="02020603050405020304" pitchFamily="18" charset="0"/>
              </a:rPr>
              <a:t>I det fall de lokala parterna på arbetsplatsen inte kan enas om fördelning av lönepotten ska löneutrymmet utbetalas generellt till samtliga arbetstagare på avtalsområdet senast den </a:t>
            </a:r>
            <a:r>
              <a:rPr lang="pl-PL" sz="2700" dirty="0">
                <a:latin typeface="Calibri" panose="020F0502020204030204" pitchFamily="34" charset="0"/>
                <a:ea typeface="Times New Roman" panose="02020603050405020304" pitchFamily="18" charset="0"/>
                <a:cs typeface="Times New Roman" panose="02020603050405020304" pitchFamily="18" charset="0"/>
              </a:rPr>
              <a:t>31 september 2020</a:t>
            </a:r>
            <a:r>
              <a:rPr lang="sv-SE" sz="2700" dirty="0">
                <a:latin typeface="Calibri" panose="020F0502020204030204" pitchFamily="34" charset="0"/>
                <a:ea typeface="Times New Roman" panose="02020603050405020304" pitchFamily="18" charset="0"/>
                <a:cs typeface="Times New Roman" panose="02020603050405020304" pitchFamily="18" charset="0"/>
              </a:rPr>
              <a:t>.</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sv-SE" sz="2700" dirty="0">
                <a:latin typeface="Calibri" panose="020F0502020204030204" pitchFamily="34" charset="0"/>
                <a:ea typeface="Times New Roman" panose="02020603050405020304" pitchFamily="18" charset="0"/>
                <a:cs typeface="Times New Roman" panose="02020603050405020304" pitchFamily="18" charset="0"/>
              </a:rPr>
              <a:t> </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sv-SE" sz="2700" dirty="0">
                <a:latin typeface="Calibri" panose="020F0502020204030204" pitchFamily="34" charset="0"/>
                <a:ea typeface="Times New Roman" panose="02020603050405020304" pitchFamily="18" charset="0"/>
                <a:cs typeface="Times New Roman" panose="02020603050405020304" pitchFamily="18" charset="0"/>
              </a:rPr>
              <a:t>Samtliga lönehöjningar ska, oavsett om höjningen skett genom lokal fördelning eller genom generellt utlägg, gälla från och med den 1 april 2020.</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sv-SE" sz="2700" dirty="0">
                <a:latin typeface="Calibri" panose="020F0502020204030204" pitchFamily="34" charset="0"/>
                <a:ea typeface="Times New Roman" panose="02020603050405020304" pitchFamily="18" charset="0"/>
                <a:cs typeface="Times New Roman" panose="02020603050405020304" pitchFamily="18" charset="0"/>
              </a:rPr>
              <a:t> </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sv-SE" sz="2700" dirty="0">
                <a:latin typeface="Calibri" panose="020F0502020204030204" pitchFamily="34" charset="0"/>
                <a:ea typeface="Times New Roman" panose="02020603050405020304" pitchFamily="18" charset="0"/>
                <a:cs typeface="Times New Roman" panose="02020603050405020304" pitchFamily="18" charset="0"/>
              </a:rPr>
              <a:t>Avtalens bestämmelser om lägstalöner/minimilöner ska höjas i syfte att säkerställa värdet av lägsta löner/minimilöner i relation till utgående lön. Fasta ersättningar ska höjas med minst 3,0 procent.</a:t>
            </a:r>
            <a:endParaRPr lang="sv-SE" sz="27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5577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29E31138-2B7D-494B-B292-132325D76F58}"/>
              </a:ext>
            </a:extLst>
          </p:cNvPr>
          <p:cNvSpPr/>
          <p:nvPr/>
        </p:nvSpPr>
        <p:spPr>
          <a:xfrm>
            <a:off x="791031" y="1988729"/>
            <a:ext cx="10833904" cy="1815882"/>
          </a:xfrm>
          <a:prstGeom prst="rect">
            <a:avLst/>
          </a:prstGeom>
        </p:spPr>
        <p:txBody>
          <a:bodyPr wrap="square">
            <a:spAutoFit/>
          </a:bodyPr>
          <a:lstStyle/>
          <a:p>
            <a:pPr>
              <a:spcAft>
                <a:spcPts val="0"/>
              </a:spcAft>
            </a:pPr>
            <a:r>
              <a:rPr lang="pl-PL" sz="2700" b="1" dirty="0">
                <a:latin typeface="Calibri" panose="020F0502020204030204" pitchFamily="34" charset="0"/>
                <a:ea typeface="Times New Roman" panose="02020603050405020304" pitchFamily="18" charset="0"/>
                <a:cs typeface="Times New Roman" panose="02020603050405020304" pitchFamily="18" charset="0"/>
              </a:rPr>
              <a:t>Arbetstidsförkortning</a:t>
            </a:r>
            <a:r>
              <a:rPr lang="sv-SE" sz="2700" b="1" dirty="0">
                <a:latin typeface="Calibri" panose="020F0502020204030204" pitchFamily="34" charset="0"/>
                <a:ea typeface="Times New Roman" panose="02020603050405020304" pitchFamily="18" charset="0"/>
                <a:cs typeface="Times New Roman" panose="02020603050405020304" pitchFamily="18" charset="0"/>
              </a:rPr>
              <a:t> </a:t>
            </a:r>
            <a:r>
              <a:rPr lang="pl-PL" sz="2700" b="1" dirty="0">
                <a:latin typeface="Calibri" panose="020F0502020204030204" pitchFamily="34" charset="0"/>
                <a:ea typeface="Times New Roman" panose="02020603050405020304" pitchFamily="18" charset="0"/>
                <a:cs typeface="Times New Roman" panose="02020603050405020304" pitchFamily="18" charset="0"/>
              </a:rPr>
              <a:t>- deltidspension</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pl-PL" sz="2700" dirty="0">
                <a:latin typeface="Calibri" panose="020F0502020204030204" pitchFamily="34" charset="0"/>
                <a:ea typeface="Times New Roman" panose="02020603050405020304" pitchFamily="18" charset="0"/>
                <a:cs typeface="Times New Roman" panose="02020603050405020304" pitchFamily="18" charset="0"/>
              </a:rPr>
              <a:t>En ytterligare avsättning ska göras till de system för arbetstidsförkortning-deltidspension som parterna tidigare träffat överenskommelse om. Storleken på avsättningen preciseras i de kommande förhandlingarna.</a:t>
            </a:r>
            <a:endParaRPr lang="sv-SE" sz="27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4502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3688DA49-1FDA-4E89-9753-3653B68C600A}"/>
              </a:ext>
            </a:extLst>
          </p:cNvPr>
          <p:cNvSpPr/>
          <p:nvPr/>
        </p:nvSpPr>
        <p:spPr>
          <a:xfrm>
            <a:off x="-1" y="0"/>
            <a:ext cx="12292315" cy="5878532"/>
          </a:xfrm>
          <a:prstGeom prst="rect">
            <a:avLst/>
          </a:prstGeom>
        </p:spPr>
        <p:txBody>
          <a:bodyPr wrap="square">
            <a:spAutoFit/>
          </a:bodyPr>
          <a:lstStyle/>
          <a:p>
            <a:pPr>
              <a:spcAft>
                <a:spcPts val="0"/>
              </a:spcAft>
            </a:pPr>
            <a:r>
              <a:rPr lang="sv-SE" sz="2700" b="1" dirty="0">
                <a:latin typeface="Calibri" panose="020F0502020204030204" pitchFamily="34" charset="0"/>
                <a:ea typeface="Times New Roman" panose="02020603050405020304" pitchFamily="18" charset="0"/>
                <a:cs typeface="Times New Roman" panose="02020603050405020304" pitchFamily="18" charset="0"/>
              </a:rPr>
              <a:t>Arbetsmiljö</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sv-SE" sz="2700" i="1" dirty="0">
                <a:latin typeface="Calibri" panose="020F0502020204030204" pitchFamily="34" charset="0"/>
                <a:ea typeface="Times New Roman" panose="02020603050405020304" pitchFamily="18" charset="0"/>
                <a:cs typeface="Times New Roman" panose="02020603050405020304" pitchFamily="18" charset="0"/>
              </a:rPr>
              <a:t>Organisationen av arbetsanpassnings- och rehabiliteringsverksamheten</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sv-SE" sz="2700" dirty="0">
                <a:latin typeface="Calibri" panose="020F0502020204030204" pitchFamily="34" charset="0"/>
                <a:ea typeface="Times New Roman" panose="02020603050405020304" pitchFamily="18" charset="0"/>
                <a:cs typeface="Times New Roman" panose="02020603050405020304" pitchFamily="18" charset="0"/>
              </a:rPr>
              <a:t>I syfte att arbetsgivaren ska vidta arbetslivsinriktade insatser för arbetsanpassning och rehabilitering, med hänsyn till såväl arbetsgivarens och arbetstagarens förhållanden, ska lokala parter i samråd skriftligen ange mål och utarbeta rutiner för verksamheten med arbetsanpassning och arbetslivsinriktad rehabilitering. Arbetet ska ske utan dröjsmål. Mål och rutiner ska vara föremål för årlig översyn.  </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endParaRPr lang="sv-SE" sz="2000" i="1" dirty="0">
              <a:latin typeface="Calibri" panose="020F0502020204030204" pitchFamily="34" charset="0"/>
              <a:ea typeface="Times New Roman" panose="02020603050405020304" pitchFamily="18" charset="0"/>
              <a:cs typeface="Times New Roman" panose="02020603050405020304" pitchFamily="18" charset="0"/>
            </a:endParaRPr>
          </a:p>
          <a:p>
            <a:pPr>
              <a:spcAft>
                <a:spcPts val="0"/>
              </a:spcAft>
            </a:pPr>
            <a:r>
              <a:rPr lang="sv-SE" sz="2700" i="1" dirty="0">
                <a:latin typeface="Calibri" panose="020F0502020204030204" pitchFamily="34" charset="0"/>
                <a:ea typeface="Times New Roman" panose="02020603050405020304" pitchFamily="18" charset="0"/>
                <a:cs typeface="Times New Roman" panose="02020603050405020304" pitchFamily="18" charset="0"/>
              </a:rPr>
              <a:t>Introduktion</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sv-SE" sz="2700" dirty="0">
                <a:latin typeface="Calibri" panose="020F0502020204030204" pitchFamily="34" charset="0"/>
                <a:ea typeface="Times New Roman" panose="02020603050405020304" pitchFamily="18" charset="0"/>
                <a:cs typeface="Times New Roman" panose="02020603050405020304" pitchFamily="18" charset="0"/>
              </a:rPr>
              <a:t>Vid all nyanställning, inhyrning, ny befattning eller återkomst efter en tids frånvaro ska introduktion till arbetsmiljörisker och rutiner samt arbetsmiljöpolicys ges. Introduktionen ska syfta till att minimera riskerna för ohälsa och olycksfall, främja god arbetsmiljö samt stärka företagens säkerhetskultur och sker lämpligen i partssamverkan.</a:t>
            </a:r>
            <a:endParaRPr lang="sv-SE" sz="27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3189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616ABA76-2227-4594-BCC6-125E9B409478}"/>
              </a:ext>
            </a:extLst>
          </p:cNvPr>
          <p:cNvSpPr/>
          <p:nvPr/>
        </p:nvSpPr>
        <p:spPr>
          <a:xfrm>
            <a:off x="259657" y="1096361"/>
            <a:ext cx="11851105" cy="3970318"/>
          </a:xfrm>
          <a:prstGeom prst="rect">
            <a:avLst/>
          </a:prstGeom>
        </p:spPr>
        <p:txBody>
          <a:bodyPr wrap="square">
            <a:spAutoFit/>
          </a:bodyPr>
          <a:lstStyle/>
          <a:p>
            <a:pPr>
              <a:spcAft>
                <a:spcPts val="0"/>
              </a:spcAft>
            </a:pPr>
            <a:r>
              <a:rPr lang="pl-PL" sz="2700" i="1" dirty="0">
                <a:latin typeface="Calibri" panose="020F0502020204030204" pitchFamily="34" charset="0"/>
                <a:ea typeface="Times New Roman" panose="02020603050405020304" pitchFamily="18" charset="0"/>
                <a:cs typeface="Times New Roman" panose="02020603050405020304" pitchFamily="18" charset="0"/>
              </a:rPr>
              <a:t>Hälsoundersökning                                                                                                               </a:t>
            </a:r>
            <a:r>
              <a:rPr lang="pl-PL" sz="2700" dirty="0">
                <a:latin typeface="Calibri" panose="020F0502020204030204" pitchFamily="34" charset="0"/>
                <a:ea typeface="Times New Roman" panose="02020603050405020304" pitchFamily="18" charset="0"/>
                <a:cs typeface="Times New Roman" panose="02020603050405020304" pitchFamily="18" charset="0"/>
              </a:rPr>
              <a:t>Hälsoundersökning ska ske minst var tredje år och vid behov innefatta individuell åtgärdsplan. Med hälsoundersökning avses medicinsk undersökning med upprättande av hälsoprofil och konditionstest. Arbetstagare som har fyllt 50 år ska ha rätt till hälsoundersökning en gång per år. </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pl-PL" sz="2700" dirty="0">
                <a:latin typeface="Calibri" panose="020F0502020204030204" pitchFamily="34" charset="0"/>
                <a:ea typeface="Times New Roman" panose="02020603050405020304" pitchFamily="18" charset="0"/>
                <a:cs typeface="Times New Roman" panose="02020603050405020304" pitchFamily="18" charset="0"/>
              </a:rPr>
              <a:t> </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sv-SE" sz="2700" i="1" dirty="0">
                <a:latin typeface="Calibri" panose="020F0502020204030204" pitchFamily="34" charset="0"/>
                <a:ea typeface="Times New Roman" panose="02020603050405020304" pitchFamily="18" charset="0"/>
                <a:cs typeface="Times New Roman" panose="02020603050405020304" pitchFamily="18" charset="0"/>
              </a:rPr>
              <a:t>Friskvårdsbidrag                                                                                                                             </a:t>
            </a:r>
            <a:r>
              <a:rPr lang="pl-PL" sz="2700" dirty="0">
                <a:latin typeface="Calibri" panose="020F0502020204030204" pitchFamily="34" charset="0"/>
                <a:ea typeface="Times New Roman" panose="02020603050405020304" pitchFamily="18" charset="0"/>
                <a:cs typeface="Times New Roman" panose="02020603050405020304" pitchFamily="18" charset="0"/>
              </a:rPr>
              <a:t>Arbetsgivaren ska mot uppvisande av kvitto utbetala ett årligt friskvårdsbidrag på arbetstagarens begäran. Skatteverkets regler kring friskvård ska tillämpas. </a:t>
            </a:r>
            <a:r>
              <a:rPr lang="pl-PL" sz="2800" dirty="0">
                <a:latin typeface="Calibri" panose="020F0502020204030204" pitchFamily="34" charset="0"/>
                <a:ea typeface="Times New Roman" panose="02020603050405020304" pitchFamily="18" charset="0"/>
                <a:cs typeface="Times New Roman" panose="02020603050405020304" pitchFamily="18" charset="0"/>
              </a:rPr>
              <a:t> </a:t>
            </a:r>
            <a:endParaRPr lang="sv-SE" sz="28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403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C5A791CC-1960-4C13-9324-E1285949A5F8}"/>
              </a:ext>
            </a:extLst>
          </p:cNvPr>
          <p:cNvSpPr/>
          <p:nvPr/>
        </p:nvSpPr>
        <p:spPr>
          <a:xfrm>
            <a:off x="679588" y="1037357"/>
            <a:ext cx="11345779" cy="3831818"/>
          </a:xfrm>
          <a:prstGeom prst="rect">
            <a:avLst/>
          </a:prstGeom>
        </p:spPr>
        <p:txBody>
          <a:bodyPr wrap="square">
            <a:spAutoFit/>
          </a:bodyPr>
          <a:lstStyle/>
          <a:p>
            <a:r>
              <a:rPr lang="sv-SE" sz="2700" b="1" dirty="0">
                <a:latin typeface="Calibri" panose="020F0502020204030204" pitchFamily="34" charset="0"/>
                <a:ea typeface="Times New Roman" panose="02020603050405020304" pitchFamily="18" charset="0"/>
              </a:rPr>
              <a:t>Jämställdhet</a:t>
            </a:r>
          </a:p>
          <a:p>
            <a:endParaRPr lang="sv-SE" sz="2000" dirty="0">
              <a:latin typeface="Times New Roman" panose="02020603050405020304" pitchFamily="18" charset="0"/>
              <a:ea typeface="Times New Roman" panose="02020603050405020304" pitchFamily="18" charset="0"/>
            </a:endParaRPr>
          </a:p>
          <a:p>
            <a:pPr>
              <a:spcAft>
                <a:spcPts val="0"/>
              </a:spcAft>
            </a:pPr>
            <a:r>
              <a:rPr lang="sv-SE" sz="2700" i="1" dirty="0">
                <a:latin typeface="Calibri" panose="020F0502020204030204" pitchFamily="34" charset="0"/>
                <a:ea typeface="Times New Roman" panose="02020603050405020304" pitchFamily="18" charset="0"/>
                <a:cs typeface="Times New Roman" panose="02020603050405020304" pitchFamily="18" charset="0"/>
              </a:rPr>
              <a:t>Handlingsplan efter föräldraledighet</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sv-SE" sz="2700" dirty="0">
                <a:latin typeface="Calibri" panose="020F0502020204030204" pitchFamily="34" charset="0"/>
                <a:ea typeface="Times New Roman" panose="02020603050405020304" pitchFamily="18" charset="0"/>
                <a:cs typeface="Times New Roman" panose="02020603050405020304" pitchFamily="18" charset="0"/>
              </a:rPr>
              <a:t>Arbetsgivare ska för föräldralediga som återgår i tjänst upprätta en handlingsplan för att säkerställa att den föräldraledige inte missgynnas i sin yrkes-, lön- och karriärutveckling. I handlingsplanen ska det kartläggas om det finns behov av introduktion eller utbildning med anledning av förändrade arbetsuppgifter eller arbetssätt. Handlingsplan och kartläggning ska upprättas i samråd med den föräldraledige.</a:t>
            </a:r>
            <a:endParaRPr lang="sv-SE" sz="27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2731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8F5230AF-6802-44AA-8121-74FD38DB84AF}"/>
              </a:ext>
            </a:extLst>
          </p:cNvPr>
          <p:cNvSpPr/>
          <p:nvPr/>
        </p:nvSpPr>
        <p:spPr>
          <a:xfrm>
            <a:off x="555726" y="1626462"/>
            <a:ext cx="11505235" cy="2893100"/>
          </a:xfrm>
          <a:prstGeom prst="rect">
            <a:avLst/>
          </a:prstGeom>
        </p:spPr>
        <p:txBody>
          <a:bodyPr wrap="square">
            <a:spAutoFit/>
          </a:bodyPr>
          <a:lstStyle/>
          <a:p>
            <a:pPr>
              <a:spcAft>
                <a:spcPts val="0"/>
              </a:spcAft>
            </a:pPr>
            <a:r>
              <a:rPr lang="sv-SE" sz="2700" b="1" dirty="0">
                <a:latin typeface="Calibri" panose="020F0502020204030204" pitchFamily="34" charset="0"/>
                <a:ea typeface="Times New Roman" panose="02020603050405020304" pitchFamily="18" charset="0"/>
                <a:cs typeface="Times New Roman" panose="02020603050405020304" pitchFamily="18" charset="0"/>
              </a:rPr>
              <a:t>Arbetstider</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sv-SE" sz="2700" dirty="0">
                <a:latin typeface="Calibri" panose="020F0502020204030204" pitchFamily="34" charset="0"/>
                <a:ea typeface="Times New Roman" panose="02020603050405020304" pitchFamily="18" charset="0"/>
                <a:cs typeface="Times New Roman" panose="02020603050405020304" pitchFamily="18" charset="0"/>
              </a:rPr>
              <a:t>På varje arbetsplats ska arbetstidsscheman upprättas för längre perioder. Eventuella förändringar i arbetstidsscheman ska endast kunna ske då detta avser längre karaktär. Kortvariga förflyttningar av arbetstider ska ej kunna ske.</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sv-SE" sz="2000" dirty="0">
                <a:latin typeface="Calibri" panose="020F0502020204030204" pitchFamily="34" charset="0"/>
                <a:ea typeface="Times New Roman" panose="02020603050405020304" pitchFamily="18" charset="0"/>
                <a:cs typeface="Times New Roman" panose="02020603050405020304" pitchFamily="18" charset="0"/>
              </a:rPr>
              <a:t> </a:t>
            </a:r>
            <a:r>
              <a:rPr lang="pl-PL" sz="2000" dirty="0">
                <a:latin typeface="Calibri" panose="020F0502020204030204" pitchFamily="34" charset="0"/>
                <a:ea typeface="Times New Roman" panose="02020603050405020304" pitchFamily="18" charset="0"/>
                <a:cs typeface="Times New Roman" panose="02020603050405020304" pitchFamily="18" charset="0"/>
              </a:rPr>
              <a:t> </a:t>
            </a:r>
            <a:endParaRPr lang="sv-SE" sz="20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pl-PL" sz="2700" dirty="0">
                <a:latin typeface="Calibri" panose="020F0502020204030204" pitchFamily="34" charset="0"/>
                <a:ea typeface="Times New Roman" panose="02020603050405020304" pitchFamily="18" charset="0"/>
                <a:cs typeface="Times New Roman" panose="02020603050405020304" pitchFamily="18" charset="0"/>
              </a:rPr>
              <a:t>Definitionen för arbete ständigt nattarbete ändras till att vara under tid mellan </a:t>
            </a:r>
            <a:endParaRPr lang="sv-SE" sz="2700" dirty="0">
              <a:latin typeface="Verdana" panose="020B0604030504040204" pitchFamily="34" charset="0"/>
              <a:ea typeface="Times New Roman" panose="02020603050405020304" pitchFamily="18" charset="0"/>
              <a:cs typeface="Times New Roman" panose="02020603050405020304" pitchFamily="18" charset="0"/>
            </a:endParaRPr>
          </a:p>
          <a:p>
            <a:pPr>
              <a:spcAft>
                <a:spcPts val="0"/>
              </a:spcAft>
            </a:pPr>
            <a:r>
              <a:rPr lang="pl-PL" sz="2700" dirty="0">
                <a:latin typeface="Calibri" panose="020F0502020204030204" pitchFamily="34" charset="0"/>
                <a:ea typeface="Times New Roman" panose="02020603050405020304" pitchFamily="18" charset="0"/>
                <a:cs typeface="Times New Roman" panose="02020603050405020304" pitchFamily="18" charset="0"/>
              </a:rPr>
              <a:t>23.00 – 07.00 (Livsmedelsavtalet 3.1.1 anmärkning 1).</a:t>
            </a:r>
            <a:endParaRPr lang="sv-SE" sz="27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556003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3049</TotalTime>
  <Words>842</Words>
  <Application>Microsoft Office PowerPoint</Application>
  <PresentationFormat>Bredbild</PresentationFormat>
  <Paragraphs>64</Paragraphs>
  <Slides>13</Slides>
  <Notes>1</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13</vt:i4>
      </vt:variant>
    </vt:vector>
  </HeadingPairs>
  <TitlesOfParts>
    <vt:vector size="20" baseType="lpstr">
      <vt:lpstr>Arial</vt:lpstr>
      <vt:lpstr>Calibri</vt:lpstr>
      <vt:lpstr>Calibri Light</vt:lpstr>
      <vt:lpstr>Symbol</vt:lpstr>
      <vt:lpstr>Times New Roman</vt:lpstr>
      <vt:lpstr>Verdana</vt:lpstr>
      <vt:lpstr>Office-tema</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Livsmedelsarbetareförbundet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Kommunikation</dc:title>
  <dc:creator>Ingrid Persson</dc:creator>
  <cp:lastModifiedBy>Sara Salheim Henriksson</cp:lastModifiedBy>
  <cp:revision>54</cp:revision>
  <cp:lastPrinted>2019-12-11T15:31:35Z</cp:lastPrinted>
  <dcterms:created xsi:type="dcterms:W3CDTF">2017-09-25T11:43:35Z</dcterms:created>
  <dcterms:modified xsi:type="dcterms:W3CDTF">2020-01-17T12:00:06Z</dcterms:modified>
</cp:coreProperties>
</file>